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6"/>
  </p:notesMasterIdLst>
  <p:handoutMasterIdLst>
    <p:handoutMasterId r:id="rId67"/>
  </p:handoutMasterIdLst>
  <p:sldIdLst>
    <p:sldId id="301" r:id="rId2"/>
    <p:sldId id="377" r:id="rId3"/>
    <p:sldId id="360" r:id="rId4"/>
    <p:sldId id="361" r:id="rId5"/>
    <p:sldId id="452" r:id="rId6"/>
    <p:sldId id="415" r:id="rId7"/>
    <p:sldId id="322" r:id="rId8"/>
    <p:sldId id="302" r:id="rId9"/>
    <p:sldId id="303" r:id="rId10"/>
    <p:sldId id="323" r:id="rId11"/>
    <p:sldId id="453" r:id="rId12"/>
    <p:sldId id="378" r:id="rId13"/>
    <p:sldId id="454" r:id="rId14"/>
    <p:sldId id="380" r:id="rId15"/>
    <p:sldId id="382" r:id="rId16"/>
    <p:sldId id="450" r:id="rId17"/>
    <p:sldId id="324" r:id="rId18"/>
    <p:sldId id="391" r:id="rId19"/>
    <p:sldId id="332" r:id="rId20"/>
    <p:sldId id="331" r:id="rId21"/>
    <p:sldId id="365" r:id="rId22"/>
    <p:sldId id="393" r:id="rId23"/>
    <p:sldId id="374" r:id="rId24"/>
    <p:sldId id="366" r:id="rId25"/>
    <p:sldId id="370" r:id="rId26"/>
    <p:sldId id="368" r:id="rId27"/>
    <p:sldId id="425" r:id="rId28"/>
    <p:sldId id="369" r:id="rId29"/>
    <p:sldId id="455" r:id="rId30"/>
    <p:sldId id="375" r:id="rId31"/>
    <p:sldId id="408" r:id="rId32"/>
    <p:sldId id="383" r:id="rId33"/>
    <p:sldId id="308" r:id="rId34"/>
    <p:sldId id="442" r:id="rId35"/>
    <p:sldId id="456" r:id="rId36"/>
    <p:sldId id="440" r:id="rId37"/>
    <p:sldId id="426" r:id="rId38"/>
    <p:sldId id="448" r:id="rId39"/>
    <p:sldId id="396" r:id="rId40"/>
    <p:sldId id="318" r:id="rId41"/>
    <p:sldId id="384" r:id="rId42"/>
    <p:sldId id="400" r:id="rId43"/>
    <p:sldId id="403" r:id="rId44"/>
    <p:sldId id="404" r:id="rId45"/>
    <p:sldId id="335" r:id="rId46"/>
    <p:sldId id="336" r:id="rId47"/>
    <p:sldId id="337" r:id="rId48"/>
    <p:sldId id="446" r:id="rId49"/>
    <p:sldId id="402" r:id="rId50"/>
    <p:sldId id="405" r:id="rId51"/>
    <p:sldId id="409" r:id="rId52"/>
    <p:sldId id="410" r:id="rId53"/>
    <p:sldId id="385" r:id="rId54"/>
    <p:sldId id="367" r:id="rId55"/>
    <p:sldId id="342" r:id="rId56"/>
    <p:sldId id="423" r:id="rId57"/>
    <p:sldId id="343" r:id="rId58"/>
    <p:sldId id="418" r:id="rId59"/>
    <p:sldId id="419" r:id="rId60"/>
    <p:sldId id="420" r:id="rId61"/>
    <p:sldId id="421" r:id="rId62"/>
    <p:sldId id="424" r:id="rId63"/>
    <p:sldId id="389" r:id="rId64"/>
    <p:sldId id="320" r:id="rId65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9" autoAdjust="0"/>
    <p:restoredTop sz="90174" autoAdjust="0"/>
  </p:normalViewPr>
  <p:slideViewPr>
    <p:cSldViewPr>
      <p:cViewPr varScale="1">
        <p:scale>
          <a:sx n="38" d="100"/>
          <a:sy n="38" d="100"/>
        </p:scale>
        <p:origin x="84" y="136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15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768C-1DFC-4C59-8DF9-296CAFC53DC5}" type="datetimeFigureOut">
              <a:rPr lang="en-US" smtClean="0"/>
              <a:t>4/29/2018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44800" y="1162050"/>
            <a:ext cx="125476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AE266-75F3-4739-8B9C-025424EB9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8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77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47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7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91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8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7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86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8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AE266-75F3-4739-8B9C-025424EB9B3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2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jp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12.jpg"/><Relationship Id="rId4" Type="http://schemas.openxmlformats.org/officeDocument/2006/relationships/image" Target="../media/image36.JPG"/><Relationship Id="rId9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hdphoto" Target="../media/hdphoto9.wdp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3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68.png"/><Relationship Id="rId5" Type="http://schemas.openxmlformats.org/officeDocument/2006/relationships/image" Target="../media/image73.png"/><Relationship Id="rId10" Type="http://schemas.openxmlformats.org/officeDocument/2006/relationships/image" Target="../media/image67.png"/><Relationship Id="rId4" Type="http://schemas.openxmlformats.org/officeDocument/2006/relationships/image" Target="../media/image72.pn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jpg"/><Relationship Id="rId7" Type="http://schemas.openxmlformats.org/officeDocument/2006/relationships/image" Target="../media/image2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7.png"/><Relationship Id="rId7" Type="http://schemas.openxmlformats.org/officeDocument/2006/relationships/image" Target="../media/image80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10" Type="http://schemas.openxmlformats.org/officeDocument/2006/relationships/image" Target="../media/image12.jpg"/><Relationship Id="rId4" Type="http://schemas.microsoft.com/office/2007/relationships/hdphoto" Target="../media/hdphoto11.wdp"/><Relationship Id="rId9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5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2.jpg"/><Relationship Id="rId4" Type="http://schemas.microsoft.com/office/2007/relationships/hdphoto" Target="../media/hdphoto1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1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2.jpg"/><Relationship Id="rId7" Type="http://schemas.microsoft.com/office/2007/relationships/hdphoto" Target="../media/hdphoto7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2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92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91.png"/><Relationship Id="rId5" Type="http://schemas.openxmlformats.org/officeDocument/2006/relationships/image" Target="../media/image98.JPG"/><Relationship Id="rId10" Type="http://schemas.microsoft.com/office/2007/relationships/hdphoto" Target="../media/hdphoto11.wdp"/><Relationship Id="rId4" Type="http://schemas.openxmlformats.org/officeDocument/2006/relationships/image" Target="../media/image97.JPG"/><Relationship Id="rId9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89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7200"/>
            <a:ext cx="14612878" cy="7685771"/>
          </a:xfrm>
          <a:prstGeom prst="rect">
            <a:avLst/>
          </a:prstGeom>
          <a:solidFill>
            <a:schemeClr val="bg1">
              <a:lumMod val="50000"/>
              <a:alpha val="25000"/>
            </a:schemeClr>
          </a:solidFill>
        </p:spPr>
      </p:pic>
      <p:sp>
        <p:nvSpPr>
          <p:cNvPr id="12" name="Rectangle 11"/>
          <p:cNvSpPr/>
          <p:nvPr/>
        </p:nvSpPr>
        <p:spPr>
          <a:xfrm>
            <a:off x="-361019" y="-959624"/>
            <a:ext cx="15425057" cy="8579623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66276" y="4038600"/>
            <a:ext cx="12445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The Non-Profit Outpatient Medical Facility </a:t>
            </a:r>
            <a:endParaRPr lang="en-US" sz="5000" spc="-150" dirty="0">
              <a:solidFill>
                <a:schemeClr val="bg1">
                  <a:lumMod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66276" y="5963691"/>
            <a:ext cx="8240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Tena Pettit </a:t>
            </a:r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 Lighting + Electrical</a:t>
            </a:r>
            <a:endParaRPr lang="en-US" sz="4000" spc="-150" dirty="0">
              <a:solidFill>
                <a:schemeClr val="bg1">
                  <a:lumMod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12877" y="4702314"/>
            <a:ext cx="8240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Southern California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3520" y="5053904"/>
            <a:ext cx="2189890" cy="13016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6002750" y="6182589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Water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9277" y="354131"/>
            <a:ext cx="1894032" cy="141044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3713428" y="298172"/>
            <a:ext cx="2316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Materials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140" y="1649040"/>
            <a:ext cx="9398260" cy="371502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-19050" y="228600"/>
            <a:ext cx="614053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78" name="Rectangle 77"/>
          <p:cNvSpPr/>
          <p:nvPr/>
        </p:nvSpPr>
        <p:spPr>
          <a:xfrm>
            <a:off x="0" y="1600054"/>
            <a:ext cx="5108847" cy="609746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1620" y="2511024"/>
            <a:ext cx="1991406" cy="159312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507131" y="2483440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Place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2628" y="646014"/>
            <a:ext cx="1698147" cy="17699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335881" y="281228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Energy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7525" y="1711385"/>
            <a:ext cx="1979595" cy="14543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620" y="4967261"/>
            <a:ext cx="1575732" cy="143566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1299938" y="4794263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Equity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4888" y="3708249"/>
            <a:ext cx="1853173" cy="134999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2781264" y="3307587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Beauty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763574" y="2959623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Civilized Environment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592249" y="3257490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Biophilic Environment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920372" y="6297896"/>
            <a:ext cx="416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Universal Access to Nature + Place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492913" y="5166753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Inspiration  + education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946770" y="4936887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Beauty + Spirit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-76200" y="27465"/>
            <a:ext cx="69295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4703302" y="1429924"/>
            <a:ext cx="3580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Health + Happiness</a:t>
            </a:r>
          </a:p>
        </p:txBody>
      </p:sp>
    </p:spTree>
    <p:extLst>
      <p:ext uri="{BB962C8B-B14F-4D97-AF65-F5344CB8AC3E}">
        <p14:creationId xmlns:p14="http://schemas.microsoft.com/office/powerpoint/2010/main" val="2229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-19050" y="228600"/>
            <a:ext cx="614053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78" name="Rectangle 77"/>
          <p:cNvSpPr/>
          <p:nvPr/>
        </p:nvSpPr>
        <p:spPr>
          <a:xfrm>
            <a:off x="0" y="1600054"/>
            <a:ext cx="5108847" cy="609746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1620" y="2511024"/>
            <a:ext cx="1991406" cy="159312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507131" y="2483440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Place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7525" y="1711385"/>
            <a:ext cx="1979595" cy="14543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620" y="4967261"/>
            <a:ext cx="1575732" cy="143566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1299938" y="4794263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Equity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4888" y="3708249"/>
            <a:ext cx="1853173" cy="134999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2781264" y="3307587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Beauty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763574" y="2959623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Civilized Environment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592249" y="3257490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Biophilic Environment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920372" y="6297896"/>
            <a:ext cx="416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Universal Access to Nature + Place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492913" y="5166753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Inspiration  + education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946770" y="4936887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Beauty + Spirit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-76200" y="27465"/>
            <a:ext cx="69295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703302" y="1429924"/>
            <a:ext cx="3580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Health + Happiness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140" y="1649040"/>
            <a:ext cx="9398260" cy="37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9" t="788" r="41474" b="67035"/>
          <a:stretch/>
        </p:blipFill>
        <p:spPr>
          <a:xfrm>
            <a:off x="12017330" y="4573751"/>
            <a:ext cx="1659496" cy="1659496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0" t="68139" r="26218" b="1577"/>
          <a:stretch/>
        </p:blipFill>
        <p:spPr>
          <a:xfrm>
            <a:off x="15841685" y="2300167"/>
            <a:ext cx="1539475" cy="1621319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5" t="1340" r="9023" b="68375"/>
          <a:stretch/>
        </p:blipFill>
        <p:spPr>
          <a:xfrm>
            <a:off x="10180718" y="3213180"/>
            <a:ext cx="1575896" cy="1575896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13676825" y="2300167"/>
            <a:ext cx="1520351" cy="1520351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68139" r="74422" b="1577"/>
          <a:stretch/>
        </p:blipFill>
        <p:spPr>
          <a:xfrm>
            <a:off x="13797349" y="288400"/>
            <a:ext cx="1620086" cy="1524787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788" r="74903" b="68928"/>
          <a:stretch/>
        </p:blipFill>
        <p:spPr>
          <a:xfrm>
            <a:off x="9809496" y="821212"/>
            <a:ext cx="1557685" cy="1557684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1893" r="58526" b="67823"/>
          <a:stretch/>
        </p:blipFill>
        <p:spPr>
          <a:xfrm>
            <a:off x="15626149" y="5047649"/>
            <a:ext cx="1523798" cy="1523798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184901" y="288400"/>
            <a:ext cx="982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Air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626149" y="4493651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Water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749251" y="6060738"/>
            <a:ext cx="3009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Nourishment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372236" y="3678598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Light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40156" y="2732957"/>
            <a:ext cx="2171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Fitness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29356" y="1465228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Comfort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24980" y="1813187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Mind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0" y="837612"/>
            <a:ext cx="5828940" cy="53058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-19050" y="228600"/>
            <a:ext cx="614053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76" name="Rectangle 75"/>
          <p:cNvSpPr/>
          <p:nvPr/>
        </p:nvSpPr>
        <p:spPr>
          <a:xfrm>
            <a:off x="0" y="1600054"/>
            <a:ext cx="5108847" cy="609746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9" t="788" r="41474" b="67035"/>
          <a:stretch/>
        </p:blipFill>
        <p:spPr>
          <a:xfrm>
            <a:off x="12017330" y="4573751"/>
            <a:ext cx="1659496" cy="1659496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0" t="68139" r="26218" b="1577"/>
          <a:stretch/>
        </p:blipFill>
        <p:spPr>
          <a:xfrm>
            <a:off x="15841685" y="2300167"/>
            <a:ext cx="1539475" cy="1621319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5" t="1340" r="9023" b="68375"/>
          <a:stretch/>
        </p:blipFill>
        <p:spPr>
          <a:xfrm>
            <a:off x="10180718" y="3213180"/>
            <a:ext cx="1575896" cy="1575896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13676825" y="2300167"/>
            <a:ext cx="1520351" cy="1520351"/>
          </a:xfrm>
          <a:prstGeom prst="ellipse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749251" y="6060738"/>
            <a:ext cx="3009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Nourishment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372236" y="3678598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Light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40156" y="2732957"/>
            <a:ext cx="2171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Fitness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24980" y="1813187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Mind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0" y="837612"/>
            <a:ext cx="5828940" cy="53058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-19050" y="228600"/>
            <a:ext cx="614053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76" name="Rectangle 75"/>
          <p:cNvSpPr/>
          <p:nvPr/>
        </p:nvSpPr>
        <p:spPr>
          <a:xfrm>
            <a:off x="0" y="1600054"/>
            <a:ext cx="5108847" cy="609746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9" t="788" r="41474" b="67035"/>
          <a:stretch/>
        </p:blipFill>
        <p:spPr>
          <a:xfrm>
            <a:off x="20100117" y="1233965"/>
            <a:ext cx="1513287" cy="1513287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0" t="68139" r="26218" b="1577"/>
          <a:stretch/>
        </p:blipFill>
        <p:spPr>
          <a:xfrm>
            <a:off x="25024998" y="1777125"/>
            <a:ext cx="1356147" cy="142824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5" t="1340" r="9023" b="68375"/>
          <a:stretch/>
        </p:blipFill>
        <p:spPr>
          <a:xfrm>
            <a:off x="10401858" y="4146042"/>
            <a:ext cx="1540523" cy="1540523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14945357" y="4343400"/>
            <a:ext cx="1528508" cy="1528508"/>
          </a:xfrm>
          <a:prstGeom prst="ellipse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049925" y="2574743"/>
            <a:ext cx="3009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Nourishment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33967" y="5729988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Light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931044" y="3574922"/>
            <a:ext cx="2171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Fitness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624965" y="1290145"/>
            <a:ext cx="148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Mind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3029" y="678995"/>
            <a:ext cx="1920058" cy="153604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0064642" y="507619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Place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65581" y="2091930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Human Powered Living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57264" y="4017576"/>
            <a:ext cx="1790189" cy="131524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3262169" y="3731266"/>
            <a:ext cx="3580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Health + Happiness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643907" y="5126659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Civilized Environment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472582" y="5424526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Biophilic Environment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0958" y="1548730"/>
            <a:ext cx="1689139" cy="153899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5782631" y="1309290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Equity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681880" y="2960356"/>
            <a:ext cx="416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Universal Access to Nature + Place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38490" y="4012385"/>
            <a:ext cx="1731232" cy="126116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9038579" y="3608471"/>
            <a:ext cx="1680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Beauty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406514" y="5382057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Inspiration  + education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8860371" y="5152191"/>
            <a:ext cx="236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Beauty + Spirit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-19049" y="228600"/>
            <a:ext cx="5313408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85" name="Rectangle 84"/>
          <p:cNvSpPr/>
          <p:nvPr/>
        </p:nvSpPr>
        <p:spPr>
          <a:xfrm>
            <a:off x="0" y="1600054"/>
            <a:ext cx="5108847" cy="609746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 result for sun drawing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692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20200" y="2057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The Lobby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48800" y="3073063"/>
            <a:ext cx="1143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Lighting Design + </a:t>
            </a:r>
          </a:p>
          <a:p>
            <a:r>
              <a:rPr lang="en-US" sz="45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Daylighting Analysis</a:t>
            </a:r>
          </a:p>
        </p:txBody>
      </p:sp>
      <p:pic>
        <p:nvPicPr>
          <p:cNvPr id="4" name="Picture 2" descr="Image result for light bulb drawing 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9170"/>
            <a:ext cx="3392403" cy="33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"/>
          <a:stretch/>
        </p:blipFill>
        <p:spPr>
          <a:xfrm>
            <a:off x="13608009" y="330200"/>
            <a:ext cx="3898941" cy="1798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"/>
          <a:stretch/>
        </p:blipFill>
        <p:spPr>
          <a:xfrm>
            <a:off x="13608009" y="2253200"/>
            <a:ext cx="3898941" cy="18531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16520137" y="727924"/>
            <a:ext cx="22966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First Level 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6545537" y="2709990"/>
            <a:ext cx="22966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Second Level 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6"/>
          <a:stretch/>
        </p:blipFill>
        <p:spPr bwMode="auto">
          <a:xfrm>
            <a:off x="7410431" y="383231"/>
            <a:ext cx="6076969" cy="36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31" y="4257889"/>
            <a:ext cx="10806882" cy="229531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945514" y="5390346"/>
            <a:ext cx="4047086" cy="1162854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4621888" y="3912513"/>
            <a:ext cx="441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Lighting Design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9050" y="228600"/>
            <a:ext cx="614053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5" name="Rectangle 54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2" name="Picture 2" descr="Vector: Crowd of people gathering at cent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2"/>
          <a:stretch/>
        </p:blipFill>
        <p:spPr bwMode="auto">
          <a:xfrm>
            <a:off x="18440400" y="2749028"/>
            <a:ext cx="3925701" cy="380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0"/>
          <a:stretch/>
        </p:blipFill>
        <p:spPr>
          <a:xfrm>
            <a:off x="22205003" y="228601"/>
            <a:ext cx="2520787" cy="413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r="36819" b="61122"/>
          <a:stretch/>
        </p:blipFill>
        <p:spPr>
          <a:xfrm>
            <a:off x="18881600" y="228600"/>
            <a:ext cx="3237033" cy="260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3" r="22637" b="57428"/>
          <a:stretch/>
        </p:blipFill>
        <p:spPr>
          <a:xfrm>
            <a:off x="22205002" y="4530613"/>
            <a:ext cx="5099709" cy="202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42441" r="45719"/>
          <a:stretch/>
        </p:blipFill>
        <p:spPr>
          <a:xfrm>
            <a:off x="24772913" y="228600"/>
            <a:ext cx="2531799" cy="413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6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0"/>
            <a:ext cx="8929920" cy="68818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5763552" y="3458360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East View Lighting Design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0" t="68139" r="26218" b="1577"/>
          <a:stretch/>
        </p:blipFill>
        <p:spPr>
          <a:xfrm>
            <a:off x="24409330" y="4652327"/>
            <a:ext cx="689668" cy="726333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1903" y="3862092"/>
            <a:ext cx="1062801" cy="780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11799" y="6030205"/>
            <a:ext cx="908556" cy="8277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31092" y="5417078"/>
            <a:ext cx="931975" cy="6789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569811" y="183796"/>
            <a:ext cx="16039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Light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24440128" y="76200"/>
            <a:ext cx="755122" cy="755122"/>
          </a:xfrm>
          <a:prstGeom prst="ellipse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650461" y="3258305"/>
            <a:ext cx="18030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Nourishment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9" t="788" r="41474" b="67035"/>
          <a:stretch/>
        </p:blipFill>
        <p:spPr>
          <a:xfrm>
            <a:off x="24409330" y="3153306"/>
            <a:ext cx="767711" cy="736671"/>
          </a:xfrm>
          <a:prstGeom prst="ellipse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23432" y="1552789"/>
            <a:ext cx="934453" cy="79682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266330" y="2514600"/>
            <a:ext cx="13032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Fitness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5" t="1340" r="9023" b="68375"/>
          <a:stretch/>
        </p:blipFill>
        <p:spPr>
          <a:xfrm>
            <a:off x="24409330" y="2362200"/>
            <a:ext cx="736670" cy="736670"/>
          </a:xfrm>
          <a:prstGeom prst="ellipse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1432370" y="1720197"/>
            <a:ext cx="30121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Human Powered Living 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196452" y="5438605"/>
            <a:ext cx="21580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Beauty + Spirit 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431000" y="6228546"/>
            <a:ext cx="48639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Universal Access to Nature + Place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11799" y="789175"/>
            <a:ext cx="1062801" cy="780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414993" y="885324"/>
            <a:ext cx="31306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Civilized Environment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556992" y="4740819"/>
            <a:ext cx="809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Mind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532455" y="3990417"/>
            <a:ext cx="2948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Biophilic Environment</a:t>
            </a:r>
            <a:endParaRPr lang="en-US" sz="2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350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600" y="0"/>
            <a:ext cx="8812399" cy="685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16200000">
            <a:off x="15232950" y="3402692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West View Lighting Design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0"/>
            <a:ext cx="8929920" cy="688181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16200000">
            <a:off x="5763552" y="3458360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East View Lighting Design </a:t>
            </a:r>
          </a:p>
        </p:txBody>
      </p:sp>
    </p:spTree>
    <p:extLst>
      <p:ext uri="{BB962C8B-B14F-4D97-AF65-F5344CB8AC3E}">
        <p14:creationId xmlns:p14="http://schemas.microsoft.com/office/powerpoint/2010/main" val="37276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5"/>
          <a:stretch/>
        </p:blipFill>
        <p:spPr>
          <a:xfrm>
            <a:off x="6442432" y="327793"/>
            <a:ext cx="8035568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17720"/>
          <a:stretch/>
        </p:blipFill>
        <p:spPr>
          <a:xfrm>
            <a:off x="6477000" y="3604393"/>
            <a:ext cx="8035568" cy="2901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4996064" y="1861937"/>
            <a:ext cx="229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First Level 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034535" y="5138537"/>
            <a:ext cx="229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Second Level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869" y="233586"/>
            <a:ext cx="533400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605" y="609600"/>
            <a:ext cx="2041195" cy="120167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511" y="2590800"/>
            <a:ext cx="2251958" cy="949474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3728343"/>
            <a:ext cx="1767192" cy="2050975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5983223" y="4434707"/>
            <a:ext cx="663684" cy="354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53625" y="3868279"/>
            <a:ext cx="1141644" cy="17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39196" y="5601995"/>
            <a:ext cx="663684" cy="354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7067088">
            <a:off x="17083224" y="4691401"/>
            <a:ext cx="1260873" cy="354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200" y="0"/>
            <a:ext cx="8534400" cy="688181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rot="16200000">
            <a:off x="23958222" y="3320491"/>
            <a:ext cx="6359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Luminaire Selection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5029200"/>
            <a:ext cx="1789904" cy="1344611"/>
          </a:xfrm>
          <a:prstGeom prst="ellipse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6500370" y="3728343"/>
            <a:ext cx="663684" cy="28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687835" y="5592471"/>
            <a:ext cx="663684" cy="354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4954"/>
            <a:ext cx="8192218" cy="67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02581" y="4876800"/>
            <a:ext cx="523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Title 24 LPD Criteria </a:t>
            </a:r>
            <a:endParaRPr lang="en-US" sz="40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555176"/>
              </p:ext>
            </p:extLst>
          </p:nvPr>
        </p:nvGraphicFramePr>
        <p:xfrm>
          <a:off x="9147450" y="733358"/>
          <a:ext cx="9038950" cy="3978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207">
                  <a:extLst>
                    <a:ext uri="{9D8B030D-6E8A-4147-A177-3AD203B41FA5}">
                      <a16:colId xmlns:a16="http://schemas.microsoft.com/office/drawing/2014/main" val="53432914"/>
                    </a:ext>
                  </a:extLst>
                </a:gridCol>
                <a:gridCol w="1981182">
                  <a:extLst>
                    <a:ext uri="{9D8B030D-6E8A-4147-A177-3AD203B41FA5}">
                      <a16:colId xmlns:a16="http://schemas.microsoft.com/office/drawing/2014/main" val="3600470088"/>
                    </a:ext>
                  </a:extLst>
                </a:gridCol>
                <a:gridCol w="3124066">
                  <a:extLst>
                    <a:ext uri="{9D8B030D-6E8A-4147-A177-3AD203B41FA5}">
                      <a16:colId xmlns:a16="http://schemas.microsoft.com/office/drawing/2014/main" val="1158146119"/>
                    </a:ext>
                  </a:extLst>
                </a:gridCol>
                <a:gridCol w="1669495">
                  <a:extLst>
                    <a:ext uri="{9D8B030D-6E8A-4147-A177-3AD203B41FA5}">
                      <a16:colId xmlns:a16="http://schemas.microsoft.com/office/drawing/2014/main" val="1838172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lang="en-US" sz="2800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Space</a:t>
                      </a:r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8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</a:t>
                      </a:r>
                      <a:endParaRPr lang="en-US" sz="2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</a:t>
                      </a:r>
                      <a:r>
                        <a:rPr lang="en-US" sz="2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Level [</a:t>
                      </a:r>
                      <a:r>
                        <a:rPr lang="en-US" sz="28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Criteria? </a:t>
                      </a:r>
                      <a:endParaRPr lang="en-US" sz="2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8728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General</a:t>
                      </a:r>
                      <a:r>
                        <a:rPr lang="en-US" sz="22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Lobby</a:t>
                      </a:r>
                    </a:p>
                    <a:p>
                      <a:pPr algn="l"/>
                      <a:r>
                        <a:rPr lang="en-US" sz="22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[1</a:t>
                      </a:r>
                      <a:r>
                        <a:rPr lang="en-US" sz="2200" b="0" baseline="30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st</a:t>
                      </a:r>
                      <a:r>
                        <a:rPr lang="en-US" sz="22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+ 2</a:t>
                      </a:r>
                      <a:r>
                        <a:rPr lang="en-US" sz="2200" b="0" baseline="30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nd</a:t>
                      </a:r>
                      <a:r>
                        <a:rPr lang="en-US" sz="22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Floors]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20 fc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36 fc</a:t>
                      </a:r>
                      <a:r>
                        <a:rPr lang="en-US" sz="22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65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First Floor </a:t>
                      </a:r>
                    </a:p>
                    <a:p>
                      <a:pPr algn="l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Table Surfaces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30 fc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31 fc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r>
                        <a:rPr lang="en-US" sz="22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3726"/>
                  </a:ext>
                </a:extLst>
              </a:tr>
              <a:tr h="747935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Main staircase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10 fc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12 fc 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2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05337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673262" y="6223144"/>
            <a:ext cx="523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Met Criteria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54971" y="25472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IES Design Criteria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39600" y="5470088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Allowance: 1.5 W/SF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39600" y="5883608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Calculated: 0.89 W/SF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200" y="0"/>
            <a:ext cx="8534400" cy="688181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rot="16200000">
            <a:off x="24013080" y="3320491"/>
            <a:ext cx="6359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Design Solution 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78" name="Rectangle 77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068800" y="6399077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LLF: 0.8</a:t>
            </a:r>
          </a:p>
        </p:txBody>
      </p:sp>
    </p:spTree>
    <p:extLst>
      <p:ext uri="{BB962C8B-B14F-4D97-AF65-F5344CB8AC3E}">
        <p14:creationId xmlns:p14="http://schemas.microsoft.com/office/powerpoint/2010/main" val="34422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76" y="0"/>
            <a:ext cx="10239839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7299767" y="4209292"/>
            <a:ext cx="441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Daylighting 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78" name="Rectangle 77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80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392" r="2340" b="7940"/>
          <a:stretch/>
        </p:blipFill>
        <p:spPr>
          <a:xfrm>
            <a:off x="13487400" y="289502"/>
            <a:ext cx="6689764" cy="3977698"/>
          </a:xfrm>
          <a:prstGeom prst="rect">
            <a:avLst/>
          </a:prstGeom>
        </p:spPr>
      </p:pic>
      <p:pic>
        <p:nvPicPr>
          <p:cNvPr id="3" name="Picture 2" descr="Image result for kaiser baldwin hil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5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4" t="13048" r="27933" b="16060"/>
          <a:stretch/>
        </p:blipFill>
        <p:spPr bwMode="auto">
          <a:xfrm>
            <a:off x="6401376" y="289502"/>
            <a:ext cx="6933624" cy="63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4419600"/>
            <a:ext cx="10515600" cy="22953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35801" y="5475857"/>
            <a:ext cx="3124200" cy="1162854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808739" y="2629570"/>
            <a:ext cx="4047086" cy="156143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25" y="5023451"/>
            <a:ext cx="958752" cy="14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4378595" y="4689207"/>
            <a:ext cx="3409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Site Orie</a:t>
            </a:r>
            <a:r>
              <a:rPr lang="en-US" sz="3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n</a:t>
            </a:r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tation </a:t>
            </a:r>
            <a:endParaRPr lang="en-US" sz="32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312535" y="3758625"/>
            <a:ext cx="3409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Daylighting Scope</a:t>
            </a:r>
            <a:endParaRPr lang="en-US" sz="32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 rot="2119292">
            <a:off x="9295447" y="2614602"/>
            <a:ext cx="950351" cy="500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9677400" y="3042019"/>
            <a:ext cx="323750" cy="234581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9988555" y="2968248"/>
            <a:ext cx="222245" cy="308352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92" name="Rectangle 91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872" y="4564910"/>
            <a:ext cx="3030009" cy="205241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189776" y="5475857"/>
            <a:ext cx="1489624" cy="1162854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520232" y="32004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Daylight Autonomy [DA]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497800" y="443511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Annual Sunlight Exposure [ASE]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20232" y="5466667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Energy Usage + </a:t>
            </a:r>
          </a:p>
          <a:p>
            <a:r>
              <a:rPr lang="en-US" sz="32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Solar Heat Gain Analysis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497800" y="542235"/>
            <a:ext cx="439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Light</a:t>
            </a:r>
            <a:endParaRPr lang="en-US" sz="32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21631563" y="228600"/>
            <a:ext cx="1356589" cy="1356589"/>
          </a:xfrm>
          <a:prstGeom prst="ellipse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61" y="0"/>
            <a:ext cx="10239839" cy="685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16200000">
            <a:off x="6087474" y="3036585"/>
            <a:ext cx="67056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Daylight Analysis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567" y="1430243"/>
            <a:ext cx="1976465" cy="145209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448767" y="1871933"/>
            <a:ext cx="436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Civilized Environment</a:t>
            </a:r>
            <a:endParaRPr lang="en-US" sz="32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6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72400" y="5666878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Base Case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r="7577" b="3479"/>
          <a:stretch/>
        </p:blipFill>
        <p:spPr>
          <a:xfrm>
            <a:off x="7779479" y="986381"/>
            <a:ext cx="6382484" cy="4680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3509" r="3029"/>
          <a:stretch/>
        </p:blipFill>
        <p:spPr>
          <a:xfrm>
            <a:off x="14481103" y="986381"/>
            <a:ext cx="6096000" cy="469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4529" r="4541"/>
          <a:stretch/>
        </p:blipFill>
        <p:spPr>
          <a:xfrm>
            <a:off x="20878800" y="986381"/>
            <a:ext cx="6248400" cy="4703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04629" y="5693449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1 - Vertical Louvers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78800" y="5693449"/>
            <a:ext cx="5895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ii - Horizontal Louvers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4058557" y="2009824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Model Scenarios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460200" y="36875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Software: </a:t>
            </a:r>
            <a:r>
              <a:rPr lang="en-US" sz="2500" spc="-15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SketchUp</a:t>
            </a:r>
            <a:endParaRPr lang="en-US" sz="2500" spc="-150" dirty="0" smtClean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8889" r="7531" b="35556"/>
          <a:stretch/>
        </p:blipFill>
        <p:spPr>
          <a:xfrm>
            <a:off x="7811358" y="1295400"/>
            <a:ext cx="6388554" cy="37158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86706" r="8543" b="-40"/>
          <a:stretch/>
        </p:blipFill>
        <p:spPr>
          <a:xfrm>
            <a:off x="7811358" y="4889215"/>
            <a:ext cx="6388554" cy="808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14585" r="6960" b="23712"/>
          <a:stretch/>
        </p:blipFill>
        <p:spPr>
          <a:xfrm>
            <a:off x="14481103" y="1295400"/>
            <a:ext cx="6091989" cy="376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4" r="6319" b="31865"/>
          <a:stretch/>
        </p:blipFill>
        <p:spPr>
          <a:xfrm>
            <a:off x="20875185" y="1295400"/>
            <a:ext cx="6252015" cy="377461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86706" r="8543" b="-40"/>
          <a:stretch/>
        </p:blipFill>
        <p:spPr>
          <a:xfrm>
            <a:off x="14481102" y="4924606"/>
            <a:ext cx="6091990" cy="77972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86706" r="8543" b="-40"/>
          <a:stretch/>
        </p:blipFill>
        <p:spPr>
          <a:xfrm>
            <a:off x="20875184" y="4907629"/>
            <a:ext cx="6252016" cy="759249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772400" y="5666878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Base Case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404629" y="5693449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1 - Vertical Louvers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0878800" y="5693449"/>
            <a:ext cx="5895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ii - Horizontal Louvers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4058557" y="2009824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Daylight Autonomy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460200" y="36875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Software: </a:t>
            </a:r>
            <a:r>
              <a:rPr lang="en-US" sz="2500" spc="-15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Licaso</a:t>
            </a:r>
            <a:endParaRPr lang="en-US" sz="2500" spc="-150" dirty="0" smtClean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85266" r="4809"/>
          <a:stretch/>
        </p:blipFill>
        <p:spPr>
          <a:xfrm>
            <a:off x="20875184" y="4639415"/>
            <a:ext cx="6252016" cy="1058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r="3193" b="33161"/>
          <a:stretch/>
        </p:blipFill>
        <p:spPr>
          <a:xfrm>
            <a:off x="20875185" y="1295400"/>
            <a:ext cx="6252015" cy="3494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18658" r="6784" b="23564"/>
          <a:stretch/>
        </p:blipFill>
        <p:spPr>
          <a:xfrm>
            <a:off x="14481102" y="1295400"/>
            <a:ext cx="6091989" cy="35052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85547" r="7203" b="8"/>
          <a:stretch/>
        </p:blipFill>
        <p:spPr>
          <a:xfrm>
            <a:off x="14481101" y="4789935"/>
            <a:ext cx="6091990" cy="90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8169" r="4082" b="35164"/>
          <a:stretch/>
        </p:blipFill>
        <p:spPr>
          <a:xfrm>
            <a:off x="7848600" y="1295400"/>
            <a:ext cx="6346749" cy="35052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85374" r="5401" b="182"/>
          <a:stretch/>
        </p:blipFill>
        <p:spPr>
          <a:xfrm>
            <a:off x="7848599" y="4800600"/>
            <a:ext cx="6346749" cy="89742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 rot="16200000">
            <a:off x="4058557" y="2009824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Annual Sunlight Exposure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772400" y="5666878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Base Case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4404629" y="5693449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1 - Vertical Louvers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0878800" y="5693449"/>
            <a:ext cx="5895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ii - Horizontal Louvers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460200" y="36875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Software: </a:t>
            </a:r>
            <a:r>
              <a:rPr lang="en-US" sz="2500" spc="-15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Licaso</a:t>
            </a:r>
            <a:endParaRPr lang="en-US" sz="2500" spc="-150" dirty="0" smtClean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0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4058557" y="2009824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Glazing System 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642440" y="5194419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Base Case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095176" y="5136553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1 - Vertical Louvers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0095176" y="5563135"/>
            <a:ext cx="5895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ii - Horizontal Louvers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460200" y="36875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Software: </a:t>
            </a:r>
            <a:r>
              <a:rPr lang="en-US" sz="2500" spc="-15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Licaso</a:t>
            </a:r>
            <a:endParaRPr lang="en-US" sz="2500" spc="-150" dirty="0" smtClean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162997"/>
              </p:ext>
            </p:extLst>
          </p:nvPr>
        </p:nvGraphicFramePr>
        <p:xfrm>
          <a:off x="10957687" y="1785121"/>
          <a:ext cx="57912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7708404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94746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Glazing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System</a:t>
                      </a:r>
                      <a:endParaRPr lang="en-US" sz="25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Double Low Solar Low-E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 Clear [air]</a:t>
                      </a:r>
                      <a:endParaRPr lang="en-US" sz="25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Visual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Transmittance 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0.701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52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Solar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Heat Gain </a:t>
                      </a:r>
                    </a:p>
                    <a:p>
                      <a:pPr algn="l"/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Coefficient [SHGC]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0.382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43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U-Factor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0.291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290801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788249"/>
              </p:ext>
            </p:extLst>
          </p:nvPr>
        </p:nvGraphicFramePr>
        <p:xfrm>
          <a:off x="19964400" y="1785121"/>
          <a:ext cx="57912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7708404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94746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Glazing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System</a:t>
                      </a:r>
                      <a:endParaRPr lang="en-US" sz="25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Double Glazed Triple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 Solar Low-E [argon]</a:t>
                      </a:r>
                      <a:endParaRPr lang="en-US" sz="25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Visual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Transmittance 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0.638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52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Solar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Heat Gain </a:t>
                      </a:r>
                    </a:p>
                    <a:p>
                      <a:pPr algn="l"/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Coefficient [SHGC]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0.272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43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U-Factor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0.283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29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69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60200" y="36875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Software: </a:t>
            </a:r>
            <a:r>
              <a:rPr lang="en-US" sz="25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COMFEN5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r="8776" b="20311"/>
          <a:stretch/>
        </p:blipFill>
        <p:spPr>
          <a:xfrm>
            <a:off x="9446858" y="790334"/>
            <a:ext cx="7577826" cy="5884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99604" y="2451122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Cooling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611600" y="2062994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fans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611600" y="1674866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611600" y="2774288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Heating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60975" y="228600"/>
            <a:ext cx="67056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Energy Usage 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3" t="36127" r="73592" b="60204"/>
          <a:stretch/>
        </p:blipFill>
        <p:spPr>
          <a:xfrm>
            <a:off x="16298254" y="2084592"/>
            <a:ext cx="301351" cy="30480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57226" r="73592" b="38188"/>
          <a:stretch/>
        </p:blipFill>
        <p:spPr>
          <a:xfrm>
            <a:off x="16294803" y="2822388"/>
            <a:ext cx="304801" cy="3048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6037" r="73592" b="67542"/>
          <a:stretch/>
        </p:blipFill>
        <p:spPr>
          <a:xfrm>
            <a:off x="16294804" y="1707488"/>
            <a:ext cx="304801" cy="304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50454" r="72963" b="45877"/>
          <a:stretch/>
        </p:blipFill>
        <p:spPr>
          <a:xfrm>
            <a:off x="16295533" y="2445283"/>
            <a:ext cx="304801" cy="3048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846" y="895291"/>
            <a:ext cx="2995580" cy="5276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4251" r="7102" b="10323"/>
          <a:stretch/>
        </p:blipFill>
        <p:spPr>
          <a:xfrm>
            <a:off x="24841200" y="1205481"/>
            <a:ext cx="2494264" cy="433752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863" y="914400"/>
            <a:ext cx="2995580" cy="523394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374" y="917241"/>
            <a:ext cx="2995580" cy="5233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4793" r="7094" b="10432"/>
          <a:stretch/>
        </p:blipFill>
        <p:spPr>
          <a:xfrm>
            <a:off x="18788179" y="1216246"/>
            <a:ext cx="2542757" cy="4315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4549" r="6969" b="10536"/>
          <a:stretch/>
        </p:blipFill>
        <p:spPr>
          <a:xfrm>
            <a:off x="21838088" y="1205481"/>
            <a:ext cx="2559797" cy="433752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18316850" y="223751"/>
            <a:ext cx="67056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Façade Heat Gain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9349736" y="6096000"/>
            <a:ext cx="2443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Base Case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091626" y="6017183"/>
            <a:ext cx="3206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Vertical Louvers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63426" y="6076890"/>
            <a:ext cx="3206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Horizontal Louvers</a:t>
            </a:r>
          </a:p>
        </p:txBody>
      </p:sp>
      <p:sp>
        <p:nvSpPr>
          <p:cNvPr id="91" name="TextBox 90"/>
          <p:cNvSpPr txBox="1"/>
          <p:nvPr/>
        </p:nvSpPr>
        <p:spPr>
          <a:xfrm rot="16200000">
            <a:off x="4058557" y="2009824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Glazing System Design</a:t>
            </a:r>
          </a:p>
        </p:txBody>
      </p:sp>
    </p:spTree>
    <p:extLst>
      <p:ext uri="{BB962C8B-B14F-4D97-AF65-F5344CB8AC3E}">
        <p14:creationId xmlns:p14="http://schemas.microsoft.com/office/powerpoint/2010/main" val="40041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4058557" y="2009824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Glazing System 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642440" y="5194419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Base Case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095176" y="5136553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1 - Vertical Louvers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0095176" y="5563135"/>
            <a:ext cx="5895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Case Study ii - Horizontal Louvers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460200" y="36875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Software: </a:t>
            </a:r>
            <a:r>
              <a:rPr lang="en-US" sz="2500" spc="-15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Licaso</a:t>
            </a:r>
            <a:endParaRPr lang="en-US" sz="2500" spc="-150" dirty="0" smtClean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957687" y="1785121"/>
          <a:ext cx="57912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7708404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94746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Glazing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System</a:t>
                      </a:r>
                      <a:endParaRPr lang="en-US" sz="25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Double Low Solar Low-E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 Clear [air]</a:t>
                      </a:r>
                      <a:endParaRPr lang="en-US" sz="25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Visual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Transmittance 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0.701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52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Solar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Heat Gain </a:t>
                      </a:r>
                    </a:p>
                    <a:p>
                      <a:pPr algn="l"/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Coefficient [SHGC]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0.382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43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U-Factor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0.291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290801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9431000" y="1524000"/>
            <a:ext cx="6934200" cy="35052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78001"/>
              </p:ext>
            </p:extLst>
          </p:nvPr>
        </p:nvGraphicFramePr>
        <p:xfrm>
          <a:off x="19964400" y="1785121"/>
          <a:ext cx="57912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7708404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94746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Glazing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System</a:t>
                      </a:r>
                      <a:endParaRPr lang="en-US" sz="25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Double Glazed Triple</a:t>
                      </a:r>
                      <a:r>
                        <a:rPr lang="en-US" sz="2500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 Solar Low-E [argon]</a:t>
                      </a:r>
                      <a:endParaRPr lang="en-US" sz="25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Visual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Transmittance 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0.638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52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Solar</a:t>
                      </a:r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Heat Gain </a:t>
                      </a:r>
                    </a:p>
                    <a:p>
                      <a:pPr algn="l"/>
                      <a:r>
                        <a:rPr lang="en-US" sz="2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Coefficient [SHGC]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0.272</a:t>
                      </a:r>
                      <a:endParaRPr lang="en-US" sz="2500" dirty="0">
                        <a:solidFill>
                          <a:schemeClr val="bg1">
                            <a:lumMod val="7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43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U-Factor</a:t>
                      </a:r>
                      <a:endParaRPr lang="en-US" sz="250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echnic" panose="00000400000000000000" pitchFamily="2" charset="2"/>
                        </a:rPr>
                        <a:t>0.283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29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1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tervenciÃ³n urbana en Torre BarÃ³, Adriana Bravo - BET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142662"/>
            <a:ext cx="6362700" cy="89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2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5206998" y="2696640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Results 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97702"/>
              </p:ext>
            </p:extLst>
          </p:nvPr>
        </p:nvGraphicFramePr>
        <p:xfrm>
          <a:off x="9220199" y="380995"/>
          <a:ext cx="9144001" cy="6019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933">
                  <a:extLst>
                    <a:ext uri="{9D8B030D-6E8A-4147-A177-3AD203B41FA5}">
                      <a16:colId xmlns:a16="http://schemas.microsoft.com/office/drawing/2014/main" val="2895522262"/>
                    </a:ext>
                  </a:extLst>
                </a:gridCol>
                <a:gridCol w="1799448">
                  <a:extLst>
                    <a:ext uri="{9D8B030D-6E8A-4147-A177-3AD203B41FA5}">
                      <a16:colId xmlns:a16="http://schemas.microsoft.com/office/drawing/2014/main" val="3633896956"/>
                    </a:ext>
                  </a:extLst>
                </a:gridCol>
                <a:gridCol w="2313576">
                  <a:extLst>
                    <a:ext uri="{9D8B030D-6E8A-4147-A177-3AD203B41FA5}">
                      <a16:colId xmlns:a16="http://schemas.microsoft.com/office/drawing/2014/main" val="138661033"/>
                    </a:ext>
                  </a:extLst>
                </a:gridCol>
                <a:gridCol w="2185044">
                  <a:extLst>
                    <a:ext uri="{9D8B030D-6E8A-4147-A177-3AD203B41FA5}">
                      <a16:colId xmlns:a16="http://schemas.microsoft.com/office/drawing/2014/main" val="1946237850"/>
                    </a:ext>
                  </a:extLst>
                </a:gridCol>
              </a:tblGrid>
              <a:tr h="1152203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Base Case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Case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Study I -</a:t>
                      </a: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Vertical Louvers</a:t>
                      </a:r>
                      <a:endParaRPr lang="en-US" sz="2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Case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Study II - </a:t>
                      </a: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Horizontal Louvers</a:t>
                      </a:r>
                      <a:endParaRPr lang="en-US" sz="2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837632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Façade Appearance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0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704630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Levels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312751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Effects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453622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DA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913064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ASE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848576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Energy Usage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59573"/>
                  </a:ext>
                </a:extLst>
              </a:tr>
              <a:tr h="8030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Window Heat Gain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694880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Façade Heat Gain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254781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Totals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16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16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56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4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19050" y="228600"/>
            <a:ext cx="549349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-3447" y="2502722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206998" y="2696640"/>
            <a:ext cx="6705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Results + Redesign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900848"/>
              </p:ext>
            </p:extLst>
          </p:nvPr>
        </p:nvGraphicFramePr>
        <p:xfrm>
          <a:off x="9220199" y="380995"/>
          <a:ext cx="9144001" cy="6019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933">
                  <a:extLst>
                    <a:ext uri="{9D8B030D-6E8A-4147-A177-3AD203B41FA5}">
                      <a16:colId xmlns:a16="http://schemas.microsoft.com/office/drawing/2014/main" val="2895522262"/>
                    </a:ext>
                  </a:extLst>
                </a:gridCol>
                <a:gridCol w="1799448">
                  <a:extLst>
                    <a:ext uri="{9D8B030D-6E8A-4147-A177-3AD203B41FA5}">
                      <a16:colId xmlns:a16="http://schemas.microsoft.com/office/drawing/2014/main" val="3633896956"/>
                    </a:ext>
                  </a:extLst>
                </a:gridCol>
                <a:gridCol w="2313576">
                  <a:extLst>
                    <a:ext uri="{9D8B030D-6E8A-4147-A177-3AD203B41FA5}">
                      <a16:colId xmlns:a16="http://schemas.microsoft.com/office/drawing/2014/main" val="138661033"/>
                    </a:ext>
                  </a:extLst>
                </a:gridCol>
                <a:gridCol w="2185044">
                  <a:extLst>
                    <a:ext uri="{9D8B030D-6E8A-4147-A177-3AD203B41FA5}">
                      <a16:colId xmlns:a16="http://schemas.microsoft.com/office/drawing/2014/main" val="1946237850"/>
                    </a:ext>
                  </a:extLst>
                </a:gridCol>
              </a:tblGrid>
              <a:tr h="1152203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Base Case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Case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Study I -</a:t>
                      </a: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Vertical Louvers</a:t>
                      </a:r>
                      <a:endParaRPr lang="en-US" sz="2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Case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Study II - </a:t>
                      </a: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Horizontal Louvers</a:t>
                      </a:r>
                      <a:endParaRPr lang="en-US" sz="2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837632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Façade Appearance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0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704630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Levels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312751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Effects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453622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DA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913064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ASE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848576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Energy Usage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59573"/>
                  </a:ext>
                </a:extLst>
              </a:tr>
              <a:tr h="8030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Window Heat Gain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694880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Façade Heat Gain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254781"/>
                  </a:ext>
                </a:extLst>
              </a:tr>
              <a:tr h="5080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Totals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16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16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echnic" panose="00000400000000000000" pitchFamily="2" charset="2"/>
                        </a:rPr>
                        <a:t>13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56477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16840200" y="5895920"/>
            <a:ext cx="838200" cy="521700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4529" r="4541"/>
          <a:stretch/>
        </p:blipFill>
        <p:spPr>
          <a:xfrm>
            <a:off x="18693099" y="228600"/>
            <a:ext cx="8434101" cy="634920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34800" y="2206794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Nurse Station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63400" y="3222457"/>
            <a:ext cx="11430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Lighting Design</a:t>
            </a:r>
          </a:p>
        </p:txBody>
      </p:sp>
      <p:pic>
        <p:nvPicPr>
          <p:cNvPr id="6" name="Picture 2" descr="Image result for light bulb drawing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7994"/>
            <a:ext cx="4498806" cy="44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8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Image result for medical staff  graph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t="55505" r="55722"/>
          <a:stretch/>
        </p:blipFill>
        <p:spPr bwMode="auto">
          <a:xfrm>
            <a:off x="19822593" y="3863403"/>
            <a:ext cx="3037407" cy="218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>
          <a:xfrm>
            <a:off x="11811000" y="3800689"/>
            <a:ext cx="7620000" cy="22953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127251" y="4145953"/>
            <a:ext cx="657759" cy="730846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99" y="1143000"/>
            <a:ext cx="5836090" cy="4848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4300" r="2448" b="4161"/>
          <a:stretch/>
        </p:blipFill>
        <p:spPr>
          <a:xfrm>
            <a:off x="12574349" y="1060157"/>
            <a:ext cx="5647654" cy="245978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11192110" y="2193044"/>
            <a:ext cx="229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Fourth Level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67518"/>
          <a:stretch/>
        </p:blipFill>
        <p:spPr>
          <a:xfrm>
            <a:off x="22837611" y="878477"/>
            <a:ext cx="2308389" cy="513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9" r="33264"/>
          <a:stretch/>
        </p:blipFill>
        <p:spPr>
          <a:xfrm>
            <a:off x="25092189" y="914400"/>
            <a:ext cx="2232189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8" t="48943"/>
          <a:stretch/>
        </p:blipFill>
        <p:spPr>
          <a:xfrm>
            <a:off x="19850324" y="914400"/>
            <a:ext cx="2967037" cy="269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 30"/>
          <p:cNvSpPr/>
          <p:nvPr/>
        </p:nvSpPr>
        <p:spPr>
          <a:xfrm>
            <a:off x="19803190" y="3584195"/>
            <a:ext cx="2930056" cy="216292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25400" y="22321"/>
            <a:ext cx="1564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Circadian Rhythm + Lighting 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06540" y="810584"/>
            <a:ext cx="1564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Circadian Rhythm</a:t>
            </a:r>
            <a:endParaRPr lang="en-US" sz="4000" spc="-150" dirty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754317" y="1478359"/>
            <a:ext cx="7895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Biological rhythm in humans + animals that repeats approximately every 24 hours, acting as an internal clock </a:t>
            </a:r>
          </a:p>
          <a:p>
            <a:r>
              <a:rPr lang="en-US" sz="2800" spc="-15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that synchronizes vital physiological functions</a:t>
            </a:r>
          </a:p>
        </p:txBody>
      </p:sp>
      <p:pic>
        <p:nvPicPr>
          <p:cNvPr id="73738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30336"/>
            <a:ext cx="9212139" cy="32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087538" y="1676400"/>
            <a:ext cx="11056867" cy="728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Duration, Time, Illuminance Quantity, Spectrum </a:t>
            </a:r>
            <a:endParaRPr lang="en-US" sz="4000" spc="-150" dirty="0">
              <a:solidFill>
                <a:schemeClr val="accent3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01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25400" y="22321"/>
            <a:ext cx="1564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Circadian Rhythm + Lighting 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06540" y="810584"/>
            <a:ext cx="1564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Circadian Rhythm</a:t>
            </a:r>
            <a:endParaRPr lang="en-US" sz="4000" spc="-150" dirty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754317" y="1478359"/>
            <a:ext cx="7895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Biological rhythm in humans + animals that repeats approximately every 24 hours, acting as an internal clock </a:t>
            </a:r>
          </a:p>
          <a:p>
            <a:r>
              <a:rPr lang="en-US" sz="2800" spc="-15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that synchronizes vital physiological functions</a:t>
            </a:r>
          </a:p>
        </p:txBody>
      </p:sp>
      <p:pic>
        <p:nvPicPr>
          <p:cNvPr id="73738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30336"/>
            <a:ext cx="9212139" cy="32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1425744" y="2968235"/>
            <a:ext cx="449131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WELL Light Concept</a:t>
            </a:r>
          </a:p>
          <a:p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25713225" y="2949097"/>
            <a:ext cx="1145975" cy="1145975"/>
          </a:xfrm>
          <a:prstGeom prst="ellipse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773399" y="3606685"/>
            <a:ext cx="4728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Circadian Stimulus Metric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803451" y="4223366"/>
            <a:ext cx="4894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Percentage of melatonin suppression over a 1-hour light exposure as a means to quantify circadian stimulation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750186" y="2959315"/>
            <a:ext cx="56388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Lighting Research Center</a:t>
            </a:r>
          </a:p>
          <a:p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459630" y="3612438"/>
            <a:ext cx="4620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Equivalent </a:t>
            </a:r>
            <a:r>
              <a:rPr lang="en-US" sz="3000" spc="-150" dirty="0" err="1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Melanopic</a:t>
            </a:r>
            <a:r>
              <a:rPr lang="en-US" sz="3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 Lux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499260" y="4154930"/>
            <a:ext cx="495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Lux measurement weighted to the </a:t>
            </a:r>
            <a:r>
              <a:rPr lang="en-US" sz="3000" spc="-15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ipRGCs</a:t>
            </a:r>
            <a:r>
              <a:rPr lang="en-US" sz="3000" spc="-15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in the retina as a means to measure the biological effects of light on humans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57089" y="2667000"/>
            <a:ext cx="11670110" cy="364627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6087538" y="1676400"/>
            <a:ext cx="11056867" cy="728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Duration, Time, Illuminance Quantity, Spectrum </a:t>
            </a:r>
            <a:endParaRPr lang="en-US" sz="4000" spc="-150" dirty="0">
              <a:solidFill>
                <a:schemeClr val="accent3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49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04650" y="88495"/>
            <a:ext cx="1564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Lighting Research Center Model Study On Circadian Rhythm Lighting 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688417"/>
            <a:ext cx="10972800" cy="5040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801" y="1688415"/>
            <a:ext cx="11049000" cy="481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015" y="3287887"/>
            <a:ext cx="10949785" cy="252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6800" y="3288624"/>
            <a:ext cx="11049001" cy="254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6800" y="4903816"/>
            <a:ext cx="11049001" cy="226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014" y="4903079"/>
            <a:ext cx="10949786" cy="22674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181600" y="1219200"/>
            <a:ext cx="2264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Overhead 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28825" y="2797314"/>
            <a:ext cx="528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Wall Washing Option 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25142" y="4397514"/>
            <a:ext cx="528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Wall Washing Option 1I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718713" y="1869498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490734" y="6248402"/>
            <a:ext cx="29412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4:00 AM to 7:00 AM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833134" y="6248402"/>
            <a:ext cx="27466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1:00 AM to 4:00 AM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7026580" y="6248402"/>
            <a:ext cx="27854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10:00 PM to 1:00 AM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950552" y="6248400"/>
            <a:ext cx="29059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4:00 PM to 10:00 PM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18476" y="6248400"/>
            <a:ext cx="2973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1:00 PM to 4:00 PM	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486400" y="6248400"/>
            <a:ext cx="26364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7:00 AM to 1:00 PM  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33996" y="3425508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872474" y="3429000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75% output 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610234" y="3414741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50% output 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648838" y="3418233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4148712" y="3418233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50% output 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402034" y="4980814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2940512" y="4984306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75% output 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678272" y="4970047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50% output 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0716876" y="4973539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216750" y="4973539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50% output  </a:t>
            </a:r>
          </a:p>
        </p:txBody>
      </p:sp>
    </p:spTree>
    <p:extLst>
      <p:ext uri="{BB962C8B-B14F-4D97-AF65-F5344CB8AC3E}">
        <p14:creationId xmlns:p14="http://schemas.microsoft.com/office/powerpoint/2010/main" val="7870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r="1454"/>
          <a:stretch/>
        </p:blipFill>
        <p:spPr>
          <a:xfrm>
            <a:off x="5334000" y="2595076"/>
            <a:ext cx="3622945" cy="26059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455"/>
          <a:stretch/>
        </p:blipFill>
        <p:spPr>
          <a:xfrm>
            <a:off x="9001055" y="2590800"/>
            <a:ext cx="3622945" cy="26145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455"/>
          <a:stretch/>
        </p:blipFill>
        <p:spPr>
          <a:xfrm>
            <a:off x="12658655" y="2590800"/>
            <a:ext cx="3622945" cy="26076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255" y="2590800"/>
            <a:ext cx="3630966" cy="26076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r="1466"/>
          <a:stretch/>
        </p:blipFill>
        <p:spPr>
          <a:xfrm>
            <a:off x="19973855" y="2590800"/>
            <a:ext cx="3618932" cy="26076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r="1341"/>
          <a:stretch/>
        </p:blipFill>
        <p:spPr>
          <a:xfrm>
            <a:off x="23631455" y="2590800"/>
            <a:ext cx="3630963" cy="26076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688417"/>
            <a:ext cx="10972800" cy="5040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06801" y="1688415"/>
            <a:ext cx="10955617" cy="47752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81600" y="1219200"/>
            <a:ext cx="2264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Overhead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718713" y="1869498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7015" y="5650087"/>
            <a:ext cx="10949785" cy="25204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06801" y="5650824"/>
            <a:ext cx="10955618" cy="25204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228825" y="5181600"/>
            <a:ext cx="528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Wall Washing Option 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33996" y="5787708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872474" y="5791200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75% output 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610234" y="5776941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50% output 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648838" y="5780433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100% output 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4148712" y="5780433"/>
            <a:ext cx="35880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bg1">
                    <a:lumMod val="85000"/>
                  </a:schemeClr>
                </a:solidFill>
                <a:latin typeface="Technic" panose="00000400000000000000" pitchFamily="2" charset="2"/>
              </a:rPr>
              <a:t>50% output 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490734" y="6248402"/>
            <a:ext cx="29412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4:00 AM to 7:00 AM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833134" y="6248402"/>
            <a:ext cx="27466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1:00 AM to 4:00 AM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026580" y="6248402"/>
            <a:ext cx="27854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10:00 PM to 1:00 AM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950552" y="6248400"/>
            <a:ext cx="29059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4:00 PM to 10:00 PM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218476" y="6248400"/>
            <a:ext cx="2973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1:00 PM to 4:00 PM	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486400" y="6248400"/>
            <a:ext cx="26364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7:00 AM to 1:00 PM  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204650" y="88495"/>
            <a:ext cx="1564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Lighting Research Center Model Study On Circadian Rhythm Lighting  </a:t>
            </a:r>
          </a:p>
        </p:txBody>
      </p:sp>
    </p:spTree>
    <p:extLst>
      <p:ext uri="{BB962C8B-B14F-4D97-AF65-F5344CB8AC3E}">
        <p14:creationId xmlns:p14="http://schemas.microsoft.com/office/powerpoint/2010/main" val="232086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04" y="-82151"/>
            <a:ext cx="11072799" cy="71774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0" t="68139" r="26218" b="1577"/>
          <a:stretch/>
        </p:blipFill>
        <p:spPr>
          <a:xfrm>
            <a:off x="24469353" y="3656049"/>
            <a:ext cx="1083041" cy="11406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2709" y="2129668"/>
            <a:ext cx="1649838" cy="12121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30868" y="5005414"/>
            <a:ext cx="1601679" cy="116678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959864" y="1014477"/>
            <a:ext cx="28810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Light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24469353" y="780258"/>
            <a:ext cx="1145975" cy="1145975"/>
          </a:xfrm>
          <a:prstGeom prst="ellipse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116553" y="5243941"/>
            <a:ext cx="3598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Beauty + Spirit 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097753" y="3860926"/>
            <a:ext cx="15606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Mind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040600" y="2336926"/>
            <a:ext cx="5067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Biophilic Environment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286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r="2637"/>
          <a:stretch/>
        </p:blipFill>
        <p:spPr>
          <a:xfrm>
            <a:off x="17068800" y="-76200"/>
            <a:ext cx="9677401" cy="7086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16200000">
            <a:off x="23925994" y="3317119"/>
            <a:ext cx="6359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Luminaire Selection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1" r="40040"/>
          <a:stretch/>
        </p:blipFill>
        <p:spPr>
          <a:xfrm rot="16200000">
            <a:off x="8376073" y="-1241602"/>
            <a:ext cx="2165372" cy="660358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5611" r="9404" b="22100"/>
          <a:stretch/>
        </p:blipFill>
        <p:spPr>
          <a:xfrm>
            <a:off x="6156968" y="3656218"/>
            <a:ext cx="6603582" cy="225221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rot="16200000">
            <a:off x="4243793" y="1239345"/>
            <a:ext cx="33374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Rotated Plan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4759340" y="4577974"/>
            <a:ext cx="229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Elevation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16" y="176931"/>
            <a:ext cx="2525199" cy="1516421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135" y="1752600"/>
            <a:ext cx="1987694" cy="1218732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/>
          <a:stretch/>
        </p:blipFill>
        <p:spPr>
          <a:xfrm>
            <a:off x="14013367" y="2995944"/>
            <a:ext cx="2887873" cy="2148338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022" y="5076511"/>
            <a:ext cx="1579578" cy="1552889"/>
          </a:xfrm>
          <a:prstGeom prst="ellipse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-19050" y="32852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illaTugendhat /// School of Constructed Environments at Pars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600" y="-381000"/>
            <a:ext cx="66294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029714" y="-395609"/>
            <a:ext cx="6640286" cy="7939409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ntervenciÃ³n urbana en Torre BarÃ³, Adriana Bravo - BET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142662"/>
            <a:ext cx="6362700" cy="89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329862" y="4800600"/>
            <a:ext cx="523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Title 24 LPD Criteria </a:t>
            </a:r>
            <a:endParaRPr lang="en-US" sz="40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77400" y="5980093"/>
            <a:ext cx="5233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Met </a:t>
            </a:r>
            <a:r>
              <a:rPr lang="en-US" sz="2800" spc="-150" dirty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Criteria </a:t>
            </a:r>
          </a:p>
          <a:p>
            <a:r>
              <a:rPr lang="en-US" sz="2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48533" y="358914"/>
            <a:ext cx="736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IES + LRC Design Criteria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64124" y="53603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Allowance: 1.2 W/SF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64124" y="5715000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Calculated: 1.2 W/SF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r="2637"/>
          <a:stretch/>
        </p:blipFill>
        <p:spPr>
          <a:xfrm>
            <a:off x="17068800" y="-76200"/>
            <a:ext cx="9677401" cy="7086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16200000">
            <a:off x="23925994" y="3317119"/>
            <a:ext cx="6359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Design Solution 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617042"/>
              </p:ext>
            </p:extLst>
          </p:nvPr>
        </p:nvGraphicFramePr>
        <p:xfrm>
          <a:off x="5257800" y="1066800"/>
          <a:ext cx="11658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540">
                  <a:extLst>
                    <a:ext uri="{9D8B030D-6E8A-4147-A177-3AD203B41FA5}">
                      <a16:colId xmlns:a16="http://schemas.microsoft.com/office/drawing/2014/main" val="5343291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0047008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5814611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83817277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523917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3783054"/>
                    </a:ext>
                  </a:extLst>
                </a:gridCol>
                <a:gridCol w="1362460">
                  <a:extLst>
                    <a:ext uri="{9D8B030D-6E8A-4147-A177-3AD203B41FA5}">
                      <a16:colId xmlns:a16="http://schemas.microsoft.com/office/drawing/2014/main" val="1832998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lang="en-US" sz="2300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Space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Level [</a:t>
                      </a:r>
                      <a:r>
                        <a:rPr lang="en-US" sz="23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Criteria?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criteria?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8728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Work Surface</a:t>
                      </a:r>
                      <a:endParaRPr lang="en-US" sz="2100" b="0" baseline="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50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54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20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16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no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65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General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Circulation</a:t>
                      </a:r>
                      <a:endParaRPr lang="en-US" sz="21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30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35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20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16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no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3726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3417354"/>
            <a:ext cx="510884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849600" y="63509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LLF: 0.8</a:t>
            </a:r>
          </a:p>
        </p:txBody>
      </p:sp>
    </p:spTree>
    <p:extLst>
      <p:ext uri="{BB962C8B-B14F-4D97-AF65-F5344CB8AC3E}">
        <p14:creationId xmlns:p14="http://schemas.microsoft.com/office/powerpoint/2010/main" val="19858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6200" y="2206794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34800" y="3222457"/>
            <a:ext cx="11430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Lighting Design</a:t>
            </a:r>
          </a:p>
        </p:txBody>
      </p:sp>
      <p:pic>
        <p:nvPicPr>
          <p:cNvPr id="48130" name="Picture 2" descr="Image result for light bulb drawing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77994"/>
            <a:ext cx="4498806" cy="44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10222052" y="2108529"/>
            <a:ext cx="229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Fourth Level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04" y="1254077"/>
            <a:ext cx="4974066" cy="45750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9" t="5469" r="2651" b="3437"/>
          <a:stretch/>
        </p:blipFill>
        <p:spPr>
          <a:xfrm>
            <a:off x="11658599" y="1215978"/>
            <a:ext cx="5743331" cy="23554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9381504" y="1743696"/>
            <a:ext cx="3126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Modified Design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19645" y="2575292"/>
            <a:ext cx="306155" cy="386551"/>
          </a:xfrm>
          <a:prstGeom prst="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6" name="Rectangle 65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>
          <a:xfrm>
            <a:off x="10896600" y="3617114"/>
            <a:ext cx="7620000" cy="229531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5443842" y="3965212"/>
            <a:ext cx="657759" cy="730846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1"/>
          <a:stretch/>
        </p:blipFill>
        <p:spPr>
          <a:xfrm>
            <a:off x="24825407" y="1215978"/>
            <a:ext cx="2301793" cy="471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7"/>
          <a:stretch/>
        </p:blipFill>
        <p:spPr>
          <a:xfrm>
            <a:off x="18737339" y="1215978"/>
            <a:ext cx="2081054" cy="471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8" r="28392" b="51372"/>
          <a:stretch/>
        </p:blipFill>
        <p:spPr>
          <a:xfrm>
            <a:off x="20878800" y="1215978"/>
            <a:ext cx="3886200" cy="235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t="51237" r="49033"/>
          <a:stretch/>
        </p:blipFill>
        <p:spPr>
          <a:xfrm>
            <a:off x="20878800" y="3704794"/>
            <a:ext cx="3828060" cy="222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5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594702" y="1936032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Examination + Charting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43472" y="1903948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Family Visits + General Circulation</a:t>
            </a:r>
          </a:p>
        </p:txBody>
      </p:sp>
      <p:pic>
        <p:nvPicPr>
          <p:cNvPr id="4506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2461029"/>
            <a:ext cx="3210605" cy="33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age result for family  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0" y="2440736"/>
            <a:ext cx="4702918" cy="35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1"/>
          <a:stretch/>
        </p:blipFill>
        <p:spPr bwMode="auto">
          <a:xfrm>
            <a:off x="7196280" y="2797806"/>
            <a:ext cx="3545386" cy="293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556063" y="1936032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Reading </a:t>
            </a:r>
          </a:p>
        </p:txBody>
      </p:sp>
    </p:spTree>
    <p:extLst>
      <p:ext uri="{BB962C8B-B14F-4D97-AF65-F5344CB8AC3E}">
        <p14:creationId xmlns:p14="http://schemas.microsoft.com/office/powerpoint/2010/main" val="32608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594702" y="1936032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Examination + Charting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6039" y="1322712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87400" y="1321713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43472" y="1903948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Family Visits + General Circulation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5400" y="1295400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1II </a:t>
            </a:r>
          </a:p>
        </p:txBody>
      </p:sp>
      <p:pic>
        <p:nvPicPr>
          <p:cNvPr id="45062" name="Picture 6" descr="Image result for family  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0" y="2440736"/>
            <a:ext cx="4702918" cy="35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1"/>
          <a:stretch/>
        </p:blipFill>
        <p:spPr bwMode="auto">
          <a:xfrm>
            <a:off x="7196280" y="2797806"/>
            <a:ext cx="3545386" cy="293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8" name="Rectangle 67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556063" y="1936032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Reading </a:t>
            </a:r>
          </a:p>
        </p:txBody>
      </p:sp>
      <p:pic>
        <p:nvPicPr>
          <p:cNvPr id="47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2461029"/>
            <a:ext cx="3210605" cy="33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"/>
          <a:stretch/>
        </p:blipFill>
        <p:spPr>
          <a:xfrm>
            <a:off x="10403927" y="0"/>
            <a:ext cx="76386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0"/>
            <a:ext cx="8659297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6873743" y="3453198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Examination + Charting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6376376" y="3299310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467" y="8021"/>
            <a:ext cx="867306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r="961"/>
          <a:stretch/>
        </p:blipFill>
        <p:spPr>
          <a:xfrm>
            <a:off x="10395284" y="0"/>
            <a:ext cx="7664116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6873743" y="3453198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Reading 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6376376" y="3299310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1I </a:t>
            </a:r>
          </a:p>
        </p:txBody>
      </p:sp>
    </p:spTree>
    <p:extLst>
      <p:ext uri="{BB962C8B-B14F-4D97-AF65-F5344CB8AC3E}">
        <p14:creationId xmlns:p14="http://schemas.microsoft.com/office/powerpoint/2010/main" val="321787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467" y="0"/>
            <a:ext cx="8673065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509" y="-22658"/>
            <a:ext cx="7746891" cy="68806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6873743" y="3453198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Family Visits + General Circulation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376376" y="3299310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1II </a:t>
            </a:r>
          </a:p>
        </p:txBody>
      </p:sp>
    </p:spTree>
    <p:extLst>
      <p:ext uri="{BB962C8B-B14F-4D97-AF65-F5344CB8AC3E}">
        <p14:creationId xmlns:p14="http://schemas.microsoft.com/office/powerpoint/2010/main" val="20399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0" t="68139" r="26218" b="1577"/>
          <a:stretch/>
        </p:blipFill>
        <p:spPr>
          <a:xfrm>
            <a:off x="13641579" y="3820809"/>
            <a:ext cx="1083041" cy="1140619"/>
          </a:xfrm>
          <a:prstGeom prst="ellipse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54935" y="2294428"/>
            <a:ext cx="1649838" cy="12121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03094" y="5170174"/>
            <a:ext cx="1601679" cy="116678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132090" y="1179237"/>
            <a:ext cx="28810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Light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1" t="1893" r="25577" b="67823"/>
          <a:stretch/>
        </p:blipFill>
        <p:spPr>
          <a:xfrm>
            <a:off x="13641579" y="945018"/>
            <a:ext cx="1145975" cy="1145975"/>
          </a:xfrm>
          <a:prstGeom prst="ellipse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0288779" y="5408701"/>
            <a:ext cx="3598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Beauty + Spirit 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269979" y="4025686"/>
            <a:ext cx="15606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Mind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212826" y="2501686"/>
            <a:ext cx="5067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Biophilic Environment</a:t>
            </a:r>
            <a:endParaRPr lang="en-US" sz="35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3216" r="6950" b="12895"/>
          <a:stretch/>
        </p:blipFill>
        <p:spPr>
          <a:xfrm>
            <a:off x="21038049" y="939562"/>
            <a:ext cx="6530869" cy="52455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4759" r="961" b="15453"/>
          <a:stretch/>
        </p:blipFill>
        <p:spPr>
          <a:xfrm>
            <a:off x="15990845" y="939562"/>
            <a:ext cx="6114003" cy="52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88" y="456187"/>
            <a:ext cx="2382062" cy="1374267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199" y="2219529"/>
            <a:ext cx="1774480" cy="116644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127" y="4651918"/>
            <a:ext cx="2503723" cy="2086436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994" y="3303138"/>
            <a:ext cx="2200040" cy="170092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142" y="78660"/>
            <a:ext cx="2185483" cy="2979267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414" y="5105400"/>
            <a:ext cx="1825186" cy="665946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9" t="27914" r="8697" b="18098"/>
          <a:stretch/>
        </p:blipFill>
        <p:spPr>
          <a:xfrm>
            <a:off x="6409683" y="464216"/>
            <a:ext cx="3502262" cy="3424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51" t="66576" r="6960"/>
          <a:stretch/>
        </p:blipFill>
        <p:spPr>
          <a:xfrm rot="16200000">
            <a:off x="7671829" y="2653433"/>
            <a:ext cx="2620615" cy="514490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2936200" y="267234"/>
            <a:ext cx="5461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Luminaire Selection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3216" r="6950" b="12895"/>
          <a:stretch/>
        </p:blipFill>
        <p:spPr>
          <a:xfrm>
            <a:off x="21038049" y="939562"/>
            <a:ext cx="6530869" cy="52455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4759" r="961" b="15453"/>
          <a:stretch/>
        </p:blipFill>
        <p:spPr>
          <a:xfrm>
            <a:off x="15990845" y="939562"/>
            <a:ext cx="6114003" cy="524553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rot="16200000">
            <a:off x="4399456" y="4607457"/>
            <a:ext cx="33374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Rotated Plan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965761" y="2505832"/>
            <a:ext cx="229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Elevation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 rot="1734580">
            <a:off x="12731954" y="4267200"/>
            <a:ext cx="816606" cy="660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1734580">
            <a:off x="14336157" y="2632389"/>
            <a:ext cx="816606" cy="660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1734580">
            <a:off x="14695995" y="2489110"/>
            <a:ext cx="816606" cy="660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illaTugendhat /// School of Constructed Environments at Pars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600" y="-381000"/>
            <a:ext cx="66294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029714" y="-395609"/>
            <a:ext cx="6640286" cy="7939409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4954"/>
            <a:ext cx="8192218" cy="6763046"/>
          </a:xfrm>
          <a:prstGeom prst="rect">
            <a:avLst/>
          </a:prstGeom>
        </p:spPr>
      </p:pic>
      <p:pic>
        <p:nvPicPr>
          <p:cNvPr id="7" name="Picture 2" descr="IntervenciÃ³n urbana en Torre BarÃ³, Adriana Bravo - BET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142662"/>
            <a:ext cx="6362700" cy="89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19372"/>
              </p:ext>
            </p:extLst>
          </p:nvPr>
        </p:nvGraphicFramePr>
        <p:xfrm>
          <a:off x="9312249" y="701476"/>
          <a:ext cx="1165860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540">
                  <a:extLst>
                    <a:ext uri="{9D8B030D-6E8A-4147-A177-3AD203B41FA5}">
                      <a16:colId xmlns:a16="http://schemas.microsoft.com/office/drawing/2014/main" val="5343291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0047008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5814611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83817277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52391748"/>
                    </a:ext>
                  </a:extLst>
                </a:gridCol>
                <a:gridCol w="1825292">
                  <a:extLst>
                    <a:ext uri="{9D8B030D-6E8A-4147-A177-3AD203B41FA5}">
                      <a16:colId xmlns:a16="http://schemas.microsoft.com/office/drawing/2014/main" val="173783054"/>
                    </a:ext>
                  </a:extLst>
                </a:gridCol>
                <a:gridCol w="1365968">
                  <a:extLst>
                    <a:ext uri="{9D8B030D-6E8A-4147-A177-3AD203B41FA5}">
                      <a16:colId xmlns:a16="http://schemas.microsoft.com/office/drawing/2014/main" val="1832998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lang="en-US" sz="2300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Space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Level [</a:t>
                      </a:r>
                      <a:r>
                        <a:rPr lang="en-US" sz="23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Criteria?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criteria?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8728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Patient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Examination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50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57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20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24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65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Patient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Reading</a:t>
                      </a:r>
                      <a:endParaRPr lang="en-US" sz="21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40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57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20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24 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3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Charting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30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34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24 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08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Family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25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24 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6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General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Circulation</a:t>
                      </a:r>
                      <a:endParaRPr lang="en-US" sz="21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23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24 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7454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682718" y="275787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Design Solution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524680" y="5181600"/>
            <a:ext cx="523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Title 24 LPD Criteria </a:t>
            </a:r>
            <a:endParaRPr lang="en-US" sz="40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968662" y="6324600"/>
            <a:ext cx="523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Met Criteria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089663" y="48614"/>
            <a:ext cx="5895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IES + LRC Design Criteria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411200" y="57413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Allowance: 1.2 W/SF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411200" y="6059120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Calculated: 1.2 W/SF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"/>
          <a:stretch/>
        </p:blipFill>
        <p:spPr>
          <a:xfrm>
            <a:off x="21346413" y="941372"/>
            <a:ext cx="6077566" cy="524075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16200000">
            <a:off x="3245675" y="2826450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Examination + Charting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2748308" y="2672562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018" t="5673"/>
          <a:stretch/>
        </p:blipFill>
        <p:spPr>
          <a:xfrm rot="16200000">
            <a:off x="6055967" y="3424322"/>
            <a:ext cx="3602044" cy="19047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259800" y="61985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LLF: 0.8</a:t>
            </a:r>
          </a:p>
        </p:txBody>
      </p:sp>
    </p:spTree>
    <p:extLst>
      <p:ext uri="{BB962C8B-B14F-4D97-AF65-F5344CB8AC3E}">
        <p14:creationId xmlns:p14="http://schemas.microsoft.com/office/powerpoint/2010/main" val="28156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682718" y="275787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Design Solution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3245675" y="2826450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Patient Reading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2748308" y="2672562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1I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r="961"/>
          <a:stretch/>
        </p:blipFill>
        <p:spPr>
          <a:xfrm>
            <a:off x="21318795" y="947687"/>
            <a:ext cx="6113205" cy="5230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595"/>
          <a:stretch/>
        </p:blipFill>
        <p:spPr>
          <a:xfrm rot="16200000">
            <a:off x="6055967" y="3439457"/>
            <a:ext cx="3602045" cy="190473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82062" y="6152570"/>
            <a:ext cx="523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Pink = 75% output</a:t>
            </a:r>
          </a:p>
          <a:p>
            <a:r>
              <a:rPr lang="en-US" sz="1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Blue = 60 % output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824421"/>
              </p:ext>
            </p:extLst>
          </p:nvPr>
        </p:nvGraphicFramePr>
        <p:xfrm>
          <a:off x="9242743" y="1600200"/>
          <a:ext cx="11658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540">
                  <a:extLst>
                    <a:ext uri="{9D8B030D-6E8A-4147-A177-3AD203B41FA5}">
                      <a16:colId xmlns:a16="http://schemas.microsoft.com/office/drawing/2014/main" val="5343291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0047008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5814611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83817277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52391748"/>
                    </a:ext>
                  </a:extLst>
                </a:gridCol>
                <a:gridCol w="1825292">
                  <a:extLst>
                    <a:ext uri="{9D8B030D-6E8A-4147-A177-3AD203B41FA5}">
                      <a16:colId xmlns:a16="http://schemas.microsoft.com/office/drawing/2014/main" val="173783054"/>
                    </a:ext>
                  </a:extLst>
                </a:gridCol>
                <a:gridCol w="1365968">
                  <a:extLst>
                    <a:ext uri="{9D8B030D-6E8A-4147-A177-3AD203B41FA5}">
                      <a16:colId xmlns:a16="http://schemas.microsoft.com/office/drawing/2014/main" val="1832998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lang="en-US" sz="2300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Space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Level [</a:t>
                      </a:r>
                      <a:r>
                        <a:rPr lang="en-US" sz="23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Criteria?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criteria?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87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Patient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Reading</a:t>
                      </a:r>
                      <a:endParaRPr lang="en-US" sz="21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40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42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20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12 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no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3726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12524680" y="4648200"/>
            <a:ext cx="523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Title 24 LPD Criteria </a:t>
            </a:r>
            <a:endParaRPr lang="en-US" sz="40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968662" y="5791200"/>
            <a:ext cx="523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Met Criteria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089663" y="435114"/>
            <a:ext cx="5895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IES + LRC Design Criteria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411200" y="52079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Allowance: 1.2 W/SF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411200" y="5525720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Calculated: 1.2 W/SF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259800" y="61985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LLF: 0.8</a:t>
            </a:r>
          </a:p>
        </p:txBody>
      </p:sp>
    </p:spTree>
    <p:extLst>
      <p:ext uri="{BB962C8B-B14F-4D97-AF65-F5344CB8AC3E}">
        <p14:creationId xmlns:p14="http://schemas.microsoft.com/office/powerpoint/2010/main" val="22787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682718" y="275787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Design Solution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0" y="42221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791956"/>
              </p:ext>
            </p:extLst>
          </p:nvPr>
        </p:nvGraphicFramePr>
        <p:xfrm>
          <a:off x="9248952" y="1579019"/>
          <a:ext cx="11658600" cy="2886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540">
                  <a:extLst>
                    <a:ext uri="{9D8B030D-6E8A-4147-A177-3AD203B41FA5}">
                      <a16:colId xmlns:a16="http://schemas.microsoft.com/office/drawing/2014/main" val="5343291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0047008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5814611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83817277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52391748"/>
                    </a:ext>
                  </a:extLst>
                </a:gridCol>
                <a:gridCol w="1825292">
                  <a:extLst>
                    <a:ext uri="{9D8B030D-6E8A-4147-A177-3AD203B41FA5}">
                      <a16:colId xmlns:a16="http://schemas.microsoft.com/office/drawing/2014/main" val="173783054"/>
                    </a:ext>
                  </a:extLst>
                </a:gridCol>
                <a:gridCol w="1365968">
                  <a:extLst>
                    <a:ext uri="{9D8B030D-6E8A-4147-A177-3AD203B41FA5}">
                      <a16:colId xmlns:a16="http://schemas.microsoft.com/office/drawing/2014/main" val="1832998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lang="en-US" sz="2300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Space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 Level [</a:t>
                      </a:r>
                      <a:r>
                        <a:rPr lang="en-US" sz="23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hor</a:t>
                      </a:r>
                      <a:r>
                        <a:rPr lang="en-US" sz="23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Criteria? 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Average Illuminance Level [</a:t>
                      </a:r>
                      <a:r>
                        <a:rPr lang="en-US" sz="23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vert</a:t>
                      </a: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] calculated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echnic" panose="00000400000000000000" pitchFamily="2" charset="2"/>
                        </a:rPr>
                        <a:t>Met criteria?</a:t>
                      </a:r>
                      <a:endParaRPr lang="en-US" sz="23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87289"/>
                  </a:ext>
                </a:extLst>
              </a:tr>
              <a:tr h="661261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Family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17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11 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no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6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General</a:t>
                      </a:r>
                      <a:r>
                        <a:rPr lang="en-US" sz="21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 Circulation</a:t>
                      </a:r>
                      <a:endParaRPr lang="en-US" sz="21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10 fc 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Yes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15 fc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11 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echnic" panose="00000400000000000000" pitchFamily="2" charset="2"/>
                        </a:rPr>
                        <a:t>no</a:t>
                      </a:r>
                      <a:endParaRPr lang="en-US" sz="21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echnic" panose="00000400000000000000" pitchFamily="2" charset="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74547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 rot="16200000">
            <a:off x="3245675" y="2826450"/>
            <a:ext cx="6359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Family Visits + General Circulation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2748308" y="2672562"/>
            <a:ext cx="635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Control Zone 1II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413" y="914400"/>
            <a:ext cx="6077566" cy="52363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82062" y="6152570"/>
            <a:ext cx="523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blue = 60% output</a:t>
            </a:r>
          </a:p>
          <a:p>
            <a:r>
              <a:rPr lang="en-US" sz="1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red = 40% output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247"/>
          <a:stretch/>
        </p:blipFill>
        <p:spPr>
          <a:xfrm rot="16200000">
            <a:off x="6055753" y="3438507"/>
            <a:ext cx="3602045" cy="19066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2524680" y="4648200"/>
            <a:ext cx="523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Title 24 LPD Criteria </a:t>
            </a:r>
            <a:endParaRPr lang="en-US" sz="4000" spc="-15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968662" y="5791200"/>
            <a:ext cx="523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chemeClr val="accent3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Met Criteria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089663" y="435114"/>
            <a:ext cx="5895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IES + LRC Design Criteria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411200" y="52079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Allowance: 1.2 W/SF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411200" y="5525720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LPD Calculated: 1.2 W/SF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1" name="Rectangle 60"/>
          <p:cNvSpPr/>
          <p:nvPr/>
        </p:nvSpPr>
        <p:spPr>
          <a:xfrm>
            <a:off x="-19050" y="4349678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259800" y="6198513"/>
            <a:ext cx="523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LLF: 0.8</a:t>
            </a:r>
          </a:p>
        </p:txBody>
      </p:sp>
    </p:spTree>
    <p:extLst>
      <p:ext uri="{BB962C8B-B14F-4D97-AF65-F5344CB8AC3E}">
        <p14:creationId xmlns:p14="http://schemas.microsoft.com/office/powerpoint/2010/main" val="39119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0200" y="2057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48800" y="3073063"/>
            <a:ext cx="11430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Back-Up Emergency Power </a:t>
            </a:r>
          </a:p>
        </p:txBody>
      </p:sp>
      <p:sp>
        <p:nvSpPr>
          <p:cNvPr id="4" name="AutoShape 2" descr="Image result for plug drawing png"/>
          <p:cNvSpPr>
            <a:spLocks noChangeAspect="1" noChangeArrowheads="1"/>
          </p:cNvSpPr>
          <p:nvPr/>
        </p:nvSpPr>
        <p:spPr bwMode="auto">
          <a:xfrm>
            <a:off x="155575" y="-2095500"/>
            <a:ext cx="699135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4" name="Picture 8" descr="Image result for electrical plug drawing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77782"/>
            <a:ext cx="3648075" cy="33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9800" y="218771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Life Safety Branch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86153" y="21464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Critical Branch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4525" y="2124085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Equipment Branch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633597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HealthCare Back-Up Power Systems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38639" y="218771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Normal Power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9311687" y="1097339"/>
            <a:ext cx="8229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936031" y="1143000"/>
            <a:ext cx="4571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2</a:t>
            </a:r>
            <a:endParaRPr lang="en-US" sz="13000" spc="-150" dirty="0" smtClean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094117" y="1183721"/>
            <a:ext cx="14778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636326" y="1120687"/>
            <a:ext cx="4571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969520" y="3506554"/>
            <a:ext cx="4665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Power for direct patient care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070364" y="3637803"/>
            <a:ext cx="4665620" cy="279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Egress lighting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Fire alarm + pump systems 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Elevator car lighting + control systems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Emergency voice + alarm </a:t>
            </a:r>
            <a:r>
              <a:rPr lang="en-US" sz="2000" spc="-150" dirty="0" err="1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Comm</a:t>
            </a: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 Systems 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Medical Gas Alarms 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Medical Equipment Loads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474525" y="3495263"/>
            <a:ext cx="46656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Medical gas equipment 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Operating room HVAC systems 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Heating for patient rooms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Cooling for data rooms </a:t>
            </a:r>
          </a:p>
          <a:p>
            <a:pPr>
              <a:lnSpc>
                <a:spcPct val="150000"/>
              </a:lnSpc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Other optional loads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716000" y="26670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Emergency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980322" y="262329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Legally required standby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545800" y="260098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Optional standby</a:t>
            </a:r>
          </a:p>
        </p:txBody>
      </p:sp>
    </p:spTree>
    <p:extLst>
      <p:ext uri="{BB962C8B-B14F-4D97-AF65-F5344CB8AC3E}">
        <p14:creationId xmlns:p14="http://schemas.microsoft.com/office/powerpoint/2010/main" val="30109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32221" r="16666" b="10001"/>
          <a:stretch/>
        </p:blipFill>
        <p:spPr>
          <a:xfrm>
            <a:off x="10573255" y="199298"/>
            <a:ext cx="5216566" cy="678153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 rot="16200000">
            <a:off x="3631912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Existing Back-up Power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60597" y="4874567"/>
            <a:ext cx="40258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50A transfer </a:t>
            </a:r>
          </a:p>
          <a:p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switch </a:t>
            </a:r>
            <a:endParaRPr lang="en-US" sz="29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372600" y="4241974"/>
            <a:ext cx="40258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Portable </a:t>
            </a:r>
          </a:p>
          <a:p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Generator</a:t>
            </a:r>
            <a:endParaRPr lang="en-US" sz="29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4935200" y="1315545"/>
            <a:ext cx="40178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9278600" y="838881"/>
            <a:ext cx="6096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480/277V, 3 phase, 4 wire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278600" y="1205328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20,464 VA </a:t>
            </a:r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of Refrigeration back-up </a:t>
            </a:r>
            <a:endParaRPr lang="en-US" sz="29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50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39389" y="1908232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Critical Branch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47927" y="1908257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Equipment Branch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729161" y="816661"/>
            <a:ext cx="4571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2</a:t>
            </a:r>
            <a:endParaRPr lang="en-US" sz="13000" spc="-150" dirty="0" smtClean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047353" y="945553"/>
            <a:ext cx="14778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609728" y="904859"/>
            <a:ext cx="4571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998311" y="238512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Legally required standby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545800" y="2385152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Optional standby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567361" y="1944327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Life Safety Branch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650083" y="240516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Emergency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87414" y="3113053"/>
            <a:ext cx="4665620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General Egress Lighting 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General </a:t>
            </a:r>
            <a:r>
              <a:rPr lang="en-US" sz="2000" spc="-15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Circulation Lighting 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Elevator lighting, Receptacles, + Motor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Motorized + Roll up Doors 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Mechanical fire + Smoke Dampers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BIM System</a:t>
            </a:r>
          </a:p>
          <a:p>
            <a:pPr>
              <a:spcBef>
                <a:spcPts val="300"/>
              </a:spcBef>
            </a:pPr>
            <a:r>
              <a:rPr lang="en-US" sz="2000" spc="-15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Paging Systems </a:t>
            </a:r>
          </a:p>
          <a:p>
            <a:pPr>
              <a:spcBef>
                <a:spcPts val="300"/>
              </a:spcBef>
            </a:pPr>
            <a:r>
              <a:rPr lang="en-US" sz="2000" spc="-15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Sound Masking Systems 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Security System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Medical Gas Alarms + manifold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990290" y="3232293"/>
            <a:ext cx="466562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3</a:t>
            </a:r>
            <a:r>
              <a:rPr lang="en-US" sz="2000" spc="-150" baseline="300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rd</a:t>
            </a: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 + 4</a:t>
            </a:r>
            <a:r>
              <a:rPr lang="en-US" sz="2000" spc="-150" baseline="300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th</a:t>
            </a: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 Floor Nurse Station Lighting </a:t>
            </a:r>
          </a:p>
          <a:p>
            <a:pPr>
              <a:spcBef>
                <a:spcPts val="300"/>
              </a:spcBef>
            </a:pPr>
            <a:r>
              <a:rPr lang="en-US" sz="2000" spc="-15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3</a:t>
            </a:r>
            <a:r>
              <a:rPr lang="en-US" sz="2000" spc="-150" baseline="3000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rd</a:t>
            </a:r>
            <a:r>
              <a:rPr lang="en-US" sz="2000" spc="-15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 + 4</a:t>
            </a:r>
            <a:r>
              <a:rPr lang="en-US" sz="2000" spc="-150" baseline="3000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th</a:t>
            </a:r>
            <a:r>
              <a:rPr lang="en-US" sz="2000" spc="-150" dirty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 Patient </a:t>
            </a: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Lighting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225296" y="3229383"/>
            <a:ext cx="46656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Refrigeration 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Server Racks </a:t>
            </a:r>
          </a:p>
          <a:p>
            <a:pPr>
              <a:spcBef>
                <a:spcPts val="300"/>
              </a:spcBef>
            </a:pPr>
            <a:r>
              <a:rPr lang="en-US" sz="2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UPS System 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631912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Existing Back-up Power Conditions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535537" y="1944327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Normal Power </a:t>
            </a:r>
          </a:p>
        </p:txBody>
      </p:sp>
      <p:sp>
        <p:nvSpPr>
          <p:cNvPr id="67" name="TextBox 66"/>
          <p:cNvSpPr txBox="1"/>
          <p:nvPr/>
        </p:nvSpPr>
        <p:spPr>
          <a:xfrm flipH="1">
            <a:off x="9132385" y="995039"/>
            <a:ext cx="8229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63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2" b="51948"/>
          <a:stretch/>
        </p:blipFill>
        <p:spPr>
          <a:xfrm>
            <a:off x="14097000" y="-323851"/>
            <a:ext cx="1117338" cy="35242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65437" y="27465"/>
            <a:ext cx="19992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First Floor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1734797" y="741402"/>
            <a:ext cx="22765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Second Floor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999093" y="1481682"/>
            <a:ext cx="20217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Third Floor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734800" y="2133600"/>
            <a:ext cx="22878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Fourth Floor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3631912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Redesigned Back-up Power Conditions</a:t>
            </a:r>
          </a:p>
        </p:txBody>
      </p:sp>
    </p:spTree>
    <p:extLst>
      <p:ext uri="{BB962C8B-B14F-4D97-AF65-F5344CB8AC3E}">
        <p14:creationId xmlns:p14="http://schemas.microsoft.com/office/powerpoint/2010/main" val="1616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48"/>
          <a:stretch/>
        </p:blipFill>
        <p:spPr>
          <a:xfrm>
            <a:off x="9880338" y="-323851"/>
            <a:ext cx="5334000" cy="352425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16200000">
            <a:off x="3631912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Redesigned Back-up Power Conditions</a:t>
            </a:r>
          </a:p>
        </p:txBody>
      </p:sp>
    </p:spTree>
    <p:extLst>
      <p:ext uri="{BB962C8B-B14F-4D97-AF65-F5344CB8AC3E}">
        <p14:creationId xmlns:p14="http://schemas.microsoft.com/office/powerpoint/2010/main" val="20603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b="33247"/>
          <a:stretch/>
        </p:blipFill>
        <p:spPr>
          <a:xfrm>
            <a:off x="11963400" y="-323851"/>
            <a:ext cx="3250938" cy="489585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116535" y="3551594"/>
            <a:ext cx="19992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First Floor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631912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Redesigned Back-up Power Conditions</a:t>
            </a:r>
          </a:p>
        </p:txBody>
      </p:sp>
    </p:spTree>
    <p:extLst>
      <p:ext uri="{BB962C8B-B14F-4D97-AF65-F5344CB8AC3E}">
        <p14:creationId xmlns:p14="http://schemas.microsoft.com/office/powerpoint/2010/main" val="8977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38358" y="528821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3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love of life or living systems</a:t>
            </a:r>
            <a:endParaRPr lang="en-US" sz="4000" spc="-300" dirty="0">
              <a:solidFill>
                <a:schemeClr val="accent3">
                  <a:lumMod val="40000"/>
                  <a:lumOff val="60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611409" y="2446992"/>
            <a:ext cx="6982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Medical</a:t>
            </a:r>
            <a:r>
              <a:rPr lang="en-US" sz="4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US" sz="6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Staff</a:t>
            </a:r>
            <a:r>
              <a:rPr lang="en-US" sz="4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4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benefits</a:t>
            </a:r>
            <a:endParaRPr lang="en-US" sz="4000" spc="-300" dirty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6705661" y="2711694"/>
            <a:ext cx="6624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Family + Community </a:t>
            </a:r>
            <a:r>
              <a:rPr lang="en-US" sz="4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Benefits</a:t>
            </a:r>
            <a:endParaRPr lang="en-US" sz="4000" spc="-300" dirty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380" y="2965120"/>
            <a:ext cx="3429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Patients with View</a:t>
            </a:r>
            <a:endParaRPr lang="en-US" sz="2500" spc="-300" dirty="0">
              <a:solidFill>
                <a:schemeClr val="accent1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780" y="2945597"/>
            <a:ext cx="3429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Patients without View</a:t>
            </a:r>
            <a:endParaRPr lang="en-US" sz="2500" spc="-300" dirty="0">
              <a:solidFill>
                <a:schemeClr val="accent1">
                  <a:lumMod val="60000"/>
                  <a:lumOff val="4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5580" y="3307066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7.96</a:t>
            </a:r>
            <a:r>
              <a:rPr lang="en-US" sz="40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 </a:t>
            </a:r>
            <a:r>
              <a:rPr lang="en-US" sz="4000" spc="-3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days</a:t>
            </a:r>
            <a:endParaRPr lang="en-US" sz="4000" spc="-3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27104" y="2997921"/>
            <a:ext cx="57514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3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Wellness Increase</a:t>
            </a:r>
            <a:endParaRPr lang="en-US" sz="3500" spc="-3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1628" y="4268758"/>
            <a:ext cx="609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Less painkillers</a:t>
            </a:r>
          </a:p>
          <a:p>
            <a:pPr algn="ctr"/>
            <a:r>
              <a:rPr lang="en-US" sz="35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Overall Improved experience</a:t>
            </a:r>
            <a:endParaRPr lang="en-US" sz="3500" spc="-300" dirty="0">
              <a:solidFill>
                <a:schemeClr val="bg1">
                  <a:lumMod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1363" y="2794337"/>
            <a:ext cx="1926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15%</a:t>
            </a:r>
            <a:endParaRPr lang="en-US" sz="6000" spc="-300" dirty="0">
              <a:solidFill>
                <a:schemeClr val="bg1">
                  <a:lumMod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52678" y="3766287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15%</a:t>
            </a:r>
            <a:endParaRPr lang="en-US" sz="6000" spc="-300" dirty="0">
              <a:solidFill>
                <a:schemeClr val="bg1">
                  <a:lumMod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89327" y="4699337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6%</a:t>
            </a:r>
            <a:endParaRPr lang="en-US" sz="6000" spc="-300" dirty="0">
              <a:solidFill>
                <a:schemeClr val="bg1">
                  <a:lumMod val="50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6967" y="3280133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8.71</a:t>
            </a:r>
            <a:r>
              <a:rPr lang="en-US" sz="40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 </a:t>
            </a:r>
            <a:r>
              <a:rPr lang="en-US" sz="4000" spc="-3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days</a:t>
            </a:r>
            <a:endParaRPr lang="en-US" sz="4000" spc="-3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242189" y="3946713"/>
            <a:ext cx="57514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3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Productivity Increase</a:t>
            </a:r>
            <a:endParaRPr lang="en-US" sz="3500" spc="-3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08090" y="4900119"/>
            <a:ext cx="57514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30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Creativity Increase</a:t>
            </a:r>
            <a:endParaRPr lang="en-US" sz="3500" spc="-300" dirty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35784" y="3657600"/>
            <a:ext cx="5751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Reduces </a:t>
            </a:r>
          </a:p>
          <a:p>
            <a:r>
              <a:rPr lang="en-US" sz="3500" spc="-300" dirty="0" smtClean="0">
                <a:solidFill>
                  <a:schemeClr val="bg1">
                    <a:lumMod val="50000"/>
                  </a:schemeClr>
                </a:solidFill>
                <a:latin typeface="Technic" panose="00000400000000000000" pitchFamily="2" charset="2"/>
              </a:rPr>
              <a:t>Stress + Anxiety</a:t>
            </a:r>
            <a:endParaRPr lang="en-US" sz="3500" spc="-300" dirty="0">
              <a:solidFill>
                <a:schemeClr val="bg1">
                  <a:lumMod val="50000"/>
                </a:schemeClr>
              </a:solidFill>
              <a:latin typeface="Technic" panose="00000400000000000000" pitchFamily="2" charset="2"/>
            </a:endParaRPr>
          </a:p>
        </p:txBody>
      </p:sp>
      <p:pic>
        <p:nvPicPr>
          <p:cNvPr id="1026" name="Picture 2" descr="Botanical Flower Photograph Allium Purple by galleryzooart on Etsy, $70.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5322" r="19934"/>
          <a:stretch/>
        </p:blipFill>
        <p:spPr bwMode="auto">
          <a:xfrm>
            <a:off x="0" y="-147990"/>
            <a:ext cx="2121099" cy="74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70" y="-147990"/>
            <a:ext cx="3827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-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Biophilia</a:t>
            </a:r>
            <a:r>
              <a:rPr lang="en-US" sz="80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endParaRPr lang="en-US" sz="8000" spc="-300" dirty="0">
              <a:solidFill>
                <a:schemeClr val="tx1">
                  <a:lumMod val="50000"/>
                  <a:lumOff val="50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Picture 4" descr="Sea Water by Yoga Perda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8000" r="24000" b="14667"/>
          <a:stretch/>
        </p:blipFill>
        <p:spPr bwMode="auto">
          <a:xfrm>
            <a:off x="25620785" y="175627"/>
            <a:ext cx="1430215" cy="16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watercolour images with roots and soil included, vulnerable and ra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7" t="49609" r="69985" b="25978"/>
          <a:stretch/>
        </p:blipFill>
        <p:spPr bwMode="auto">
          <a:xfrm>
            <a:off x="25527000" y="2209800"/>
            <a:ext cx="1843668" cy="23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Sun icons by Microvector on @creativemark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9" t="27745" r="25419" b="48142"/>
          <a:stretch/>
        </p:blipFill>
        <p:spPr bwMode="auto">
          <a:xfrm>
            <a:off x="25439354" y="4981694"/>
            <a:ext cx="1967246" cy="185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33264" y="3281942"/>
            <a:ext cx="5299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Patient</a:t>
            </a:r>
            <a:r>
              <a:rPr lang="en-US" sz="4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4000" spc="-3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benefits</a:t>
            </a:r>
            <a:endParaRPr lang="en-US" sz="4000" spc="-300" dirty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38" y="-323851"/>
            <a:ext cx="5334000" cy="733425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16200000">
            <a:off x="3631912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Redesigned Back-up Power Conditions</a:t>
            </a:r>
          </a:p>
        </p:txBody>
      </p:sp>
    </p:spTree>
    <p:extLst>
      <p:ext uri="{BB962C8B-B14F-4D97-AF65-F5344CB8AC3E}">
        <p14:creationId xmlns:p14="http://schemas.microsoft.com/office/powerpoint/2010/main" val="18878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19049" y="228600"/>
            <a:ext cx="5353046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22497" y="5276114"/>
            <a:ext cx="5127897" cy="62750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472" y="54332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38" y="-323851"/>
            <a:ext cx="5334000" cy="73342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2229797"/>
            <a:ext cx="5572850" cy="341528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792182" y="1359257"/>
            <a:ext cx="89043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spc="-5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100 kVA Generator </a:t>
            </a:r>
            <a:endParaRPr lang="en-US" sz="5500" spc="-500" dirty="0">
              <a:solidFill>
                <a:schemeClr val="accent2">
                  <a:lumMod val="60000"/>
                  <a:lumOff val="40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963400" y="1981202"/>
            <a:ext cx="6705600" cy="160886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0166091" y="3026843"/>
            <a:ext cx="1797309" cy="1697557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631912" y="1492734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</a:rPr>
              <a:t>Redesigned Back-up Power Conditions</a:t>
            </a:r>
          </a:p>
        </p:txBody>
      </p:sp>
    </p:spTree>
    <p:extLst>
      <p:ext uri="{BB962C8B-B14F-4D97-AF65-F5344CB8AC3E}">
        <p14:creationId xmlns:p14="http://schemas.microsoft.com/office/powerpoint/2010/main" val="25014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VillaTugendhat /// School of Constructed Environments at Pars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0" y="-381000"/>
            <a:ext cx="66294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239514" y="-395609"/>
            <a:ext cx="6640286" cy="7939409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ntervenciÃ³n urbana en Torre BarÃ³, Adriana Bravo - BET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252" y="-1218862"/>
            <a:ext cx="5440052" cy="89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153" y="1549024"/>
            <a:ext cx="4449452" cy="40501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65" y="838200"/>
            <a:ext cx="6276580" cy="518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r="7138"/>
          <a:stretch/>
        </p:blipFill>
        <p:spPr>
          <a:xfrm>
            <a:off x="4724400" y="2057400"/>
            <a:ext cx="54102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63200" y="-10886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Acknowledgements </a:t>
            </a:r>
          </a:p>
        </p:txBody>
      </p:sp>
      <p:pic>
        <p:nvPicPr>
          <p:cNvPr id="5122" name="Picture 2" descr="Image result for penn state 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4980"/>
            <a:ext cx="7044879" cy="26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hlb lighting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6" b="32762"/>
          <a:stretch/>
        </p:blipFill>
        <p:spPr bwMode="auto">
          <a:xfrm>
            <a:off x="17648563" y="2066453"/>
            <a:ext cx="9631037" cy="24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92338" y="2362200"/>
            <a:ext cx="1306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Dr. Houser, Dr. </a:t>
            </a:r>
            <a:r>
              <a:rPr lang="en-US" sz="4000" spc="-150" dirty="0" err="1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Mistrick</a:t>
            </a:r>
            <a:r>
              <a:rPr lang="en-US" sz="40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, + Rich </a:t>
            </a:r>
            <a:r>
              <a:rPr lang="en-US" sz="4000" spc="-150" dirty="0" err="1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Koval</a:t>
            </a:r>
            <a:endParaRPr lang="en-US" sz="4000" spc="-150" dirty="0" smtClean="0">
              <a:solidFill>
                <a:schemeClr val="bg1">
                  <a:lumMod val="65000"/>
                </a:schemeClr>
              </a:solidFill>
              <a:latin typeface="Technic" panose="000004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0059" y="2971800"/>
            <a:ext cx="5638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Mom + Dad </a:t>
            </a:r>
          </a:p>
          <a:p>
            <a:pPr algn="ctr"/>
            <a:r>
              <a:rPr lang="en-US" sz="45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family + friends</a:t>
            </a:r>
          </a:p>
          <a:p>
            <a:pPr algn="ctr"/>
            <a:r>
              <a:rPr lang="en-US" sz="4500" spc="-150" dirty="0" smtClean="0">
                <a:solidFill>
                  <a:schemeClr val="bg1">
                    <a:lumMod val="65000"/>
                  </a:schemeClr>
                </a:solidFill>
                <a:latin typeface="Technic" panose="00000400000000000000" pitchFamily="2" charset="2"/>
              </a:rPr>
              <a:t>L/E Class </a:t>
            </a:r>
          </a:p>
        </p:txBody>
      </p:sp>
    </p:spTree>
    <p:extLst>
      <p:ext uri="{BB962C8B-B14F-4D97-AF65-F5344CB8AC3E}">
        <p14:creationId xmlns:p14="http://schemas.microsoft.com/office/powerpoint/2010/main" val="27302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42" y="1448222"/>
            <a:ext cx="4724400" cy="3796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587" y="1481181"/>
            <a:ext cx="3599013" cy="3766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1448222"/>
            <a:ext cx="4724400" cy="3809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452" y="1481181"/>
            <a:ext cx="4285683" cy="3763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17" y="1432180"/>
            <a:ext cx="5655971" cy="38124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84242" y="5410200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15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echnic" panose="00000400000000000000" pitchFamily="2" charset="2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64031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6800" y="1046024"/>
            <a:ext cx="1874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spc="-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h</a:t>
            </a:r>
            <a:r>
              <a:rPr lang="en-US" sz="7000" spc="-300" dirty="0" smtClean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ealthy building = healthy environment = healthy people </a:t>
            </a:r>
            <a:endParaRPr lang="en-US" sz="7000" spc="-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098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85758" r="13754" b="2807"/>
          <a:stretch/>
        </p:blipFill>
        <p:spPr bwMode="auto">
          <a:xfrm>
            <a:off x="76200" y="4724400"/>
            <a:ext cx="3429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69148" r="13754" b="14110"/>
          <a:stretch/>
        </p:blipFill>
        <p:spPr bwMode="auto">
          <a:xfrm>
            <a:off x="3505200" y="3733800"/>
            <a:ext cx="3429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63706" r="13754" b="30577"/>
          <a:stretch/>
        </p:blipFill>
        <p:spPr bwMode="auto">
          <a:xfrm>
            <a:off x="6781800" y="5791200"/>
            <a:ext cx="3429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52680" r="13754" b="36294"/>
          <a:stretch/>
        </p:blipFill>
        <p:spPr bwMode="auto">
          <a:xfrm>
            <a:off x="10287000" y="4800600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116" r="13754" b="47371"/>
          <a:stretch/>
        </p:blipFill>
        <p:spPr bwMode="auto">
          <a:xfrm>
            <a:off x="13716000" y="5829300"/>
            <a:ext cx="34290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30628" r="13754" b="53037"/>
          <a:stretch/>
        </p:blipFill>
        <p:spPr bwMode="auto">
          <a:xfrm>
            <a:off x="17068800" y="3810000"/>
            <a:ext cx="342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13782" r="13754" b="74783"/>
          <a:stretch/>
        </p:blipFill>
        <p:spPr bwMode="auto">
          <a:xfrm>
            <a:off x="20574000" y="4800601"/>
            <a:ext cx="3429000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Hong Kong Pixel Homes competition challenged participants to rethink the concept of city architecture to accommodate affordable housing when every square centimetre of space is at a premium. 1st place winners Lap Chi Kwong, Alison Von Glinow, and Kevin Lamyuktseung from the USA - along with 2nd and 3rd place winners from France and China - were selected for their reimagining of vertical living in one of the busiest cities in the worl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t="2450" r="16314" b="86116"/>
          <a:stretch/>
        </p:blipFill>
        <p:spPr bwMode="auto">
          <a:xfrm>
            <a:off x="24155400" y="48006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87086" y="2895600"/>
            <a:ext cx="27442886" cy="4274506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/>
          <a:stretch/>
        </p:blipFill>
        <p:spPr>
          <a:xfrm>
            <a:off x="14782800" y="402265"/>
            <a:ext cx="13030200" cy="6168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4426" y="1295400"/>
            <a:ext cx="425917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echnic" panose="00000400000000000000" pitchFamily="2" charset="2"/>
                <a:cs typeface="Calibri Light" panose="020F0302020204030204" pitchFamily="34" charset="0"/>
              </a:rPr>
              <a:t>Project Statistics </a:t>
            </a:r>
            <a:endParaRPr lang="en-US" sz="6000" spc="-500" dirty="0" smtClean="0">
              <a:latin typeface="Technic" panose="00000400000000000000" pitchFamily="2" charset="2"/>
              <a:cs typeface="Calibri Light" panose="020F0302020204030204" pitchFamily="34" charset="0"/>
            </a:endParaRPr>
          </a:p>
          <a:p>
            <a:endParaRPr lang="en-US" spc="-1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6000" y="304800"/>
            <a:ext cx="59631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 </a:t>
            </a:r>
            <a:r>
              <a:rPr lang="en-US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Southern California </a:t>
            </a:r>
          </a:p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Site Size  </a:t>
            </a:r>
            <a:r>
              <a:rPr lang="en-US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216,970 SF</a:t>
            </a:r>
          </a:p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Building Size | 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 stories, 105,000  SF</a:t>
            </a:r>
          </a:p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Architect  | 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HOK</a:t>
            </a:r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Lighting Designer </a:t>
            </a:r>
            <a:r>
              <a:rPr lang="en-US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HLB Lighting Design </a:t>
            </a:r>
          </a:p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Electrical Engineer </a:t>
            </a:r>
            <a:r>
              <a:rPr lang="en-US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DPB Engineers, Inc.   </a:t>
            </a:r>
            <a:endParaRPr lang="en-US" spc="-150" dirty="0">
              <a:solidFill>
                <a:schemeClr val="accent3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Overall Project Cost </a:t>
            </a:r>
            <a:r>
              <a:rPr lang="en-US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 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$90 million</a:t>
            </a:r>
          </a:p>
          <a:p>
            <a:r>
              <a:rPr lang="en-US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Date Completed  |  </a:t>
            </a:r>
            <a:r>
              <a:rPr lang="en-US" spc="-15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October 2017 </a:t>
            </a:r>
            <a:endParaRPr lang="en-US" spc="-150" dirty="0">
              <a:solidFill>
                <a:schemeClr val="accent3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pc="-15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endParaRPr lang="en-US" spc="-1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9000"/>
            <a:ext cx="8839200" cy="42877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-19049" y="-76200"/>
            <a:ext cx="5353046" cy="72536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724" y="686472"/>
            <a:ext cx="5108847" cy="608928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-34653" y="86868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00" y="1649040"/>
            <a:ext cx="9480467" cy="371502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15"/>
          <a:stretch/>
        </p:blipFill>
        <p:spPr>
          <a:xfrm>
            <a:off x="3970" y="685800"/>
            <a:ext cx="5105397" cy="6096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70816"/>
          <a:stretch/>
        </p:blipFill>
        <p:spPr>
          <a:xfrm>
            <a:off x="3969" y="1600200"/>
            <a:ext cx="5105397" cy="6096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56564"/>
          <a:stretch/>
        </p:blipFill>
        <p:spPr>
          <a:xfrm>
            <a:off x="3968" y="2500343"/>
            <a:ext cx="5105397" cy="62385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8" b="42048"/>
          <a:stretch/>
        </p:blipFill>
        <p:spPr>
          <a:xfrm>
            <a:off x="3451" y="3414741"/>
            <a:ext cx="5105397" cy="62385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9" b="27766"/>
          <a:stretch/>
        </p:blipFill>
        <p:spPr>
          <a:xfrm>
            <a:off x="5055" y="4343400"/>
            <a:ext cx="5105397" cy="62386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b="13278"/>
          <a:stretch/>
        </p:blipFill>
        <p:spPr>
          <a:xfrm>
            <a:off x="3451" y="5257800"/>
            <a:ext cx="5105397" cy="6381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2"/>
          <a:stretch/>
        </p:blipFill>
        <p:spPr>
          <a:xfrm>
            <a:off x="3450" y="6172200"/>
            <a:ext cx="5105397" cy="53340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-19050" y="228600"/>
            <a:ext cx="6140533" cy="694880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450" y="2653178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Lobby Space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-19050" y="3590066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Nurse Station 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450" y="4526954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Patient Room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50" y="5431393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Electrical Depth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0" y="6248402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Concluding Thoughts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-19050" y="83849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The Building</a:t>
            </a:r>
          </a:p>
        </p:txBody>
      </p:sp>
      <p:sp>
        <p:nvSpPr>
          <p:cNvPr id="76" name="Rectangle 75"/>
          <p:cNvSpPr/>
          <p:nvPr/>
        </p:nvSpPr>
        <p:spPr>
          <a:xfrm>
            <a:off x="0" y="1600054"/>
            <a:ext cx="5108847" cy="609746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-19050" y="1785121"/>
            <a:ext cx="563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 smtClean="0">
                <a:solidFill>
                  <a:schemeClr val="bg1"/>
                </a:solidFill>
                <a:latin typeface="Technic" panose="00000400000000000000" pitchFamily="2" charset="2"/>
              </a:rPr>
              <a:t>Integrated + Sustainable Breadths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-76200" y="27465"/>
            <a:ext cx="89043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500" dirty="0" smtClean="0">
                <a:solidFill>
                  <a:schemeClr val="bg1">
                    <a:lumMod val="75000"/>
                  </a:schemeClr>
                </a:solidFill>
                <a:latin typeface="Technic" panose="00000400000000000000" pitchFamily="2" charset="2"/>
                <a:ea typeface="Verdana" panose="020B0604030504040204" pitchFamily="34" charset="0"/>
                <a:cs typeface="Calibri Light" panose="020F0302020204030204" pitchFamily="34" charset="0"/>
              </a:rPr>
              <a:t>The Non-Profit Outpatient Medical Facility </a:t>
            </a:r>
            <a:endParaRPr lang="en-US" sz="3500" spc="-500" dirty="0">
              <a:solidFill>
                <a:schemeClr val="bg1">
                  <a:lumMod val="75000"/>
                </a:schemeClr>
              </a:solidFill>
              <a:latin typeface="Technic" panose="00000400000000000000" pitchFamily="2" charset="2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209800" y="241591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209800" y="2747252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Daylighting Design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235517" y="3506554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209799" y="4444809"/>
            <a:ext cx="3124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chnic" panose="00000400000000000000" pitchFamily="2" charset="2"/>
              </a:rPr>
              <a:t>Lighting Design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0" y="837612"/>
            <a:ext cx="5828940" cy="53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5768</TotalTime>
  <Words>3121</Words>
  <Application>Microsoft Office PowerPoint</Application>
  <PresentationFormat>Custom</PresentationFormat>
  <Paragraphs>1213</Paragraphs>
  <Slides>64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Technic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Tena J Pettit</cp:lastModifiedBy>
  <cp:revision>430</cp:revision>
  <dcterms:created xsi:type="dcterms:W3CDTF">2006-11-29T18:17:25Z</dcterms:created>
  <dcterms:modified xsi:type="dcterms:W3CDTF">2018-04-29T16:38:18Z</dcterms:modified>
</cp:coreProperties>
</file>